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0"/>
  </p:notesMasterIdLst>
  <p:sldIdLst>
    <p:sldId id="263" r:id="rId3"/>
    <p:sldId id="389" r:id="rId4"/>
    <p:sldId id="388" r:id="rId5"/>
    <p:sldId id="390" r:id="rId6"/>
    <p:sldId id="391" r:id="rId7"/>
    <p:sldId id="332" r:id="rId8"/>
    <p:sldId id="259" r:id="rId9"/>
    <p:sldId id="285" r:id="rId10"/>
    <p:sldId id="399" r:id="rId11"/>
    <p:sldId id="279" r:id="rId12"/>
    <p:sldId id="281" r:id="rId13"/>
    <p:sldId id="282" r:id="rId14"/>
    <p:sldId id="333" r:id="rId15"/>
    <p:sldId id="286" r:id="rId16"/>
    <p:sldId id="287" r:id="rId17"/>
    <p:sldId id="288" r:id="rId18"/>
    <p:sldId id="334" r:id="rId19"/>
    <p:sldId id="289" r:id="rId20"/>
    <p:sldId id="290" r:id="rId21"/>
    <p:sldId id="291" r:id="rId22"/>
    <p:sldId id="292" r:id="rId23"/>
    <p:sldId id="392" r:id="rId24"/>
    <p:sldId id="395" r:id="rId25"/>
    <p:sldId id="394" r:id="rId26"/>
    <p:sldId id="400" r:id="rId27"/>
    <p:sldId id="401" r:id="rId28"/>
    <p:sldId id="364" r:id="rId29"/>
  </p:sldIdLst>
  <p:sldSz cx="12192000" cy="6858000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32" y="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FDD53B-FE8B-4146-97F3-5044398C5D56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E642F-5FB2-46E8-BE85-2E977AA7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766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81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782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819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78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313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4468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93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400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4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71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373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81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41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3362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E642F-5FB2-46E8-BE85-2E977AA7C24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72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74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08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44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2397" y="510892"/>
            <a:ext cx="1664065" cy="1106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789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5" name="Picture 4" descr="int_experience_hrz_wht_rgb_1500.png"/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58" y="518971"/>
            <a:ext cx="2829021" cy="118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13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358467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2397" y="510892"/>
            <a:ext cx="1664065" cy="1106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592916" y="3305897"/>
            <a:ext cx="10950515" cy="1470025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8666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484" y="4657344"/>
            <a:ext cx="8440283" cy="1233813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133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261385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607484" y="1604434"/>
            <a:ext cx="10970683" cy="4567767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24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133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77486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441018" y="1257907"/>
            <a:ext cx="4241497" cy="2227933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2400">
                <a:latin typeface="Intel Clear"/>
              </a:defRPr>
            </a:lvl1pPr>
          </a:lstStyle>
          <a:p>
            <a:r>
              <a:rPr lang="en-US" sz="1467">
                <a:latin typeface="Arial"/>
              </a:rPr>
              <a:t>Click icon to add picture</a:t>
            </a:r>
            <a:endParaRPr lang="en-US" sz="1467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441018" y="3791863"/>
            <a:ext cx="4241497" cy="2227933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2400">
                <a:latin typeface="Intel Clear"/>
              </a:defRPr>
            </a:lvl1pPr>
          </a:lstStyle>
          <a:p>
            <a:r>
              <a:rPr lang="en-US" sz="1467">
                <a:latin typeface="Arial"/>
              </a:rPr>
              <a:t>Click icon to add picture</a:t>
            </a:r>
            <a:endParaRPr lang="en-US" sz="1467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713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6237817" y="1604433"/>
            <a:ext cx="5340352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87468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7485" y="1604434"/>
            <a:ext cx="10970684" cy="4567767"/>
          </a:xfrm>
        </p:spPr>
        <p:txBody>
          <a:bodyPr anchor="ctr" anchorCtr="0"/>
          <a:lstStyle>
            <a:lvl1pPr marL="253994" indent="-253994">
              <a:defRPr sz="48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556670" indent="-300559">
              <a:buFont typeface="Intel Clear" pitchFamily="34" charset="0"/>
              <a:buChar char="–"/>
              <a:defRPr sz="1600" baseline="0">
                <a:latin typeface="+mn-lt"/>
                <a:cs typeface="Intel Clear" panose="020B0604020203020204" pitchFamily="34" charset="0"/>
              </a:defRPr>
            </a:lvl2pPr>
            <a:lvl3pPr marL="914377" indent="-304792">
              <a:buFont typeface="Intel Clear" pitchFamily="34" charset="0"/>
              <a:buChar char="–"/>
              <a:defRPr sz="1600">
                <a:latin typeface="+mn-lt"/>
              </a:defRPr>
            </a:lvl3pPr>
            <a:lvl4pPr>
              <a:buFont typeface="Intel Clear" pitchFamily="34" charset="0"/>
              <a:buChar char="–"/>
              <a:defRPr sz="1467">
                <a:latin typeface="+mn-lt"/>
              </a:defRPr>
            </a:lvl4pPr>
            <a:lvl5pPr>
              <a:buFont typeface="Intel Clear" pitchFamily="34" charset="0"/>
              <a:buChar char="–"/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344456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358467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84482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864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3432175"/>
            <a:ext cx="12192000" cy="2926292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604433"/>
            <a:ext cx="5342468" cy="17457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6237817" y="1604433"/>
            <a:ext cx="5340352" cy="174572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45983" y="6634394"/>
            <a:ext cx="184731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33" dirty="0">
              <a:solidFill>
                <a:srgbClr val="003C71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83241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6237818" y="2"/>
            <a:ext cx="5954183" cy="6358465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5342467" cy="1158240"/>
          </a:xfrm>
        </p:spPr>
        <p:txBody>
          <a:bodyPr>
            <a:noAutofit/>
          </a:bodyPr>
          <a:lstStyle>
            <a:lvl1pPr>
              <a:defRPr sz="3733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63136" y="6432516"/>
            <a:ext cx="2844800" cy="365125"/>
          </a:xfrm>
        </p:spPr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7485" y="1766992"/>
            <a:ext cx="5342467" cy="4567767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867" dirty="0" smtClean="0">
                <a:solidFill>
                  <a:schemeClr val="tx2"/>
                </a:solidFill>
              </a:defRPr>
            </a:lvl3pPr>
            <a:lvl4pPr>
              <a:defRPr lang="en-US" sz="1600" dirty="0" smtClean="0">
                <a:solidFill>
                  <a:schemeClr val="tx2"/>
                </a:solidFill>
              </a:defRPr>
            </a:lvl4pPr>
            <a:lvl5pPr>
              <a:defRPr lang="en-US" sz="16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36917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281074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32153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79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281074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32153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400211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2979843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5333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1469059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333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356495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484" y="3013451"/>
            <a:ext cx="10363200" cy="1362075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72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7484" y="4465049"/>
            <a:ext cx="10363200" cy="1500187"/>
          </a:xfrm>
        </p:spPr>
        <p:txBody>
          <a:bodyPr anchor="t" anchorCtr="0">
            <a:noAutofit/>
          </a:bodyPr>
          <a:lstStyle>
            <a:lvl1pPr marL="0" indent="0">
              <a:buNone/>
              <a:defRPr sz="2133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"/>
            <a:ext cx="12192000" cy="3432175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101043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itle 6"/>
          <p:cNvSpPr>
            <a:spLocks noGrp="1"/>
          </p:cNvSpPr>
          <p:nvPr>
            <p:ph type="title" hasCustomPrompt="1"/>
          </p:nvPr>
        </p:nvSpPr>
        <p:spPr>
          <a:xfrm>
            <a:off x="607484" y="411797"/>
            <a:ext cx="10972800" cy="115824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57520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20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577" y="2500173"/>
            <a:ext cx="2811727" cy="1853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215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039" y="2499763"/>
            <a:ext cx="4861924" cy="20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16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2501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1084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prstClr val="white"/>
                </a:solidFill>
              </a:rPr>
              <a:pPr/>
              <a:t>‹#›</a:t>
            </a:fld>
            <a:endParaRPr lang="en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206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740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49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40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54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43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65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6F30A-2172-453D-B6EA-746130D91C74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346ED-AAB0-42F1-BCAA-2F6BB652D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68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2116" y="6345936"/>
            <a:ext cx="12192000" cy="512064"/>
          </a:xfrm>
          <a:prstGeom prst="rect">
            <a:avLst/>
          </a:prstGeom>
          <a:gradFill flip="none" rotWithShape="1">
            <a:gsLst>
              <a:gs pos="32000">
                <a:schemeClr val="tx2"/>
              </a:gs>
              <a:gs pos="95000">
                <a:srgbClr val="009FDF"/>
              </a:gs>
              <a:gs pos="78000">
                <a:srgbClr val="0071C5"/>
              </a:gs>
            </a:gsLst>
            <a:lin ang="1986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white"/>
              </a:solidFill>
            </a:endParaRPr>
          </a:p>
        </p:txBody>
      </p:sp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6554" y="6440786"/>
            <a:ext cx="485781" cy="32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11624735" y="6432680"/>
            <a:ext cx="3175" cy="316992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484" y="413507"/>
            <a:ext cx="10972800" cy="115824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28pt Intel Clear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484" y="1604434"/>
            <a:ext cx="10970683" cy="45677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63136" y="6432516"/>
            <a:ext cx="284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67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69CB6AC8-23DE-4F87-A8F1-35734203B2BC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37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1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09585" rtl="0" eaLnBrk="1" latinLnBrk="0" hangingPunct="1">
        <a:lnSpc>
          <a:spcPct val="100000"/>
        </a:lnSpc>
        <a:spcBef>
          <a:spcPct val="0"/>
        </a:spcBef>
        <a:buNone/>
        <a:defRPr sz="3733" b="0" i="0" kern="1200" spc="0" baseline="0">
          <a:solidFill>
            <a:schemeClr val="tx2"/>
          </a:solidFill>
          <a:latin typeface="Intel Clear"/>
          <a:ea typeface="Intel Clear"/>
          <a:cs typeface="Intel Clear"/>
        </a:defRPr>
      </a:lvl1pPr>
    </p:titleStyle>
    <p:bodyStyle>
      <a:lvl1pPr marL="0" indent="0" algn="l" defTabSz="609585" rtl="0" eaLnBrk="1" latinLnBrk="0" hangingPunct="1">
        <a:spcBef>
          <a:spcPts val="1600"/>
        </a:spcBef>
        <a:spcAft>
          <a:spcPts val="0"/>
        </a:spcAft>
        <a:buFont typeface="Wingdings" panose="05000000000000000000" pitchFamily="2" charset="2"/>
        <a:buNone/>
        <a:defRPr sz="24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300559" indent="-300559" algn="l" defTabSz="609585" rtl="0" eaLnBrk="1" latinLnBrk="0" hangingPunct="1">
        <a:spcBef>
          <a:spcPts val="1600"/>
        </a:spcBef>
        <a:buFont typeface="Wingdings" charset="2"/>
        <a:buChar char="§"/>
        <a:defRPr sz="2133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761981" indent="-304792" algn="l" defTabSz="609585" rtl="0" eaLnBrk="1" latinLnBrk="0" hangingPunct="1">
        <a:spcBef>
          <a:spcPts val="1067"/>
        </a:spcBef>
        <a:buFont typeface="Intel Clear" panose="020B0604020203020204" pitchFamily="34" charset="0"/>
        <a:buChar char="–"/>
        <a:defRPr sz="2133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1293252" indent="-304792" algn="l" defTabSz="609585" rtl="0" eaLnBrk="1" latinLnBrk="0" hangingPunct="1">
        <a:spcBef>
          <a:spcPct val="20000"/>
        </a:spcBef>
        <a:buFont typeface="Arial"/>
        <a:buChar char="–"/>
        <a:defRPr sz="1867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758907" indent="-304792" algn="l" defTabSz="609585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867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ogns282/lecture_setting.git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ocalhost:8888/" TargetMode="External"/><Relationship Id="rId4" Type="http://schemas.openxmlformats.org/officeDocument/2006/relationships/hyperlink" Target="https://github.com/eogns282/lecture_inference.gi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hyperlink" Target="http://localhost:6006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6006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mailto:ai@gw.teratec.co.kr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1611.10012" TargetMode="External"/><Relationship Id="rId4" Type="http://schemas.openxmlformats.org/officeDocument/2006/relationships/hyperlink" Target="https://arxiv.org/abs/1506.01497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hyperlink" Target="https://github.com/tensorflow/models/tree/master/research/object_detecti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ogns282/lecture_0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ai@gw.teratec.co.k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7555" y="630245"/>
            <a:ext cx="10847026" cy="577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Object Detection</a:t>
            </a:r>
            <a:endParaRPr lang="en-US" sz="6600" b="1" dirty="0" smtClean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  <a:p>
            <a:r>
              <a:rPr lang="en-US" sz="6600" b="1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            </a:t>
            </a:r>
            <a:r>
              <a:rPr lang="en-US" altLang="ko-KR" sz="6600" b="1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and </a:t>
            </a:r>
            <a:r>
              <a:rPr lang="en-US" sz="6600" b="1" dirty="0" err="1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OpenVINO</a:t>
            </a:r>
            <a:r>
              <a:rPr lang="en-US" sz="6600" b="1" dirty="0" smtClean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endParaRPr lang="en-US" sz="6600" b="1" dirty="0">
              <a:solidFill>
                <a:schemeClr val="accent5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594956" y="5054603"/>
            <a:ext cx="50377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 smtClean="0"/>
              <a:t>2018. Oct. 15</a:t>
            </a:r>
            <a:endParaRPr lang="en-US" altLang="ko-KR" sz="2800" b="1" dirty="0"/>
          </a:p>
          <a:p>
            <a:pPr algn="ctr"/>
            <a:r>
              <a:rPr lang="en-US" altLang="ko-KR" sz="2800" b="1" dirty="0" smtClean="0"/>
              <a:t>Peter Park/Ike Lee</a:t>
            </a:r>
          </a:p>
        </p:txBody>
      </p:sp>
    </p:spTree>
    <p:extLst>
      <p:ext uri="{BB962C8B-B14F-4D97-AF65-F5344CB8AC3E}">
        <p14:creationId xmlns:p14="http://schemas.microsoft.com/office/powerpoint/2010/main" val="426370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851054" y="2955715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ko-KR" sz="2000" b="1" dirty="0" err="1" smtClean="0"/>
              <a:t>Tensorflow</a:t>
            </a:r>
            <a:r>
              <a:rPr lang="en-US" altLang="ko-KR" sz="2000" b="1" dirty="0" smtClean="0"/>
              <a:t> Docker </a:t>
            </a:r>
            <a:r>
              <a:rPr lang="ko-KR" altLang="en-US" sz="2000" b="1" dirty="0" smtClean="0"/>
              <a:t>이용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98433" y="3444957"/>
            <a:ext cx="10490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5"/>
                </a:solidFill>
              </a:rPr>
              <a:t>- </a:t>
            </a:r>
            <a:r>
              <a:rPr lang="en-US" b="1" dirty="0" err="1" smtClean="0">
                <a:solidFill>
                  <a:schemeClr val="accent5"/>
                </a:solidFill>
              </a:rPr>
              <a:t>Tensorflow</a:t>
            </a:r>
            <a:r>
              <a:rPr lang="ko-KR" altLang="en-US" b="1" dirty="0" smtClean="0">
                <a:solidFill>
                  <a:schemeClr val="accent5"/>
                </a:solidFill>
              </a:rPr>
              <a:t>를 사용하기 위한 기본적인 환경 세팅이 되어 있는 가상환경에서 </a:t>
            </a:r>
            <a:r>
              <a:rPr lang="en-US" altLang="ko-KR" b="1" dirty="0" smtClean="0">
                <a:solidFill>
                  <a:schemeClr val="accent5"/>
                </a:solidFill>
              </a:rPr>
              <a:t>TF </a:t>
            </a:r>
            <a:r>
              <a:rPr lang="en-US" altLang="ko-KR" b="1" dirty="0" err="1" smtClean="0">
                <a:solidFill>
                  <a:schemeClr val="accent5"/>
                </a:solidFill>
              </a:rPr>
              <a:t>docker</a:t>
            </a:r>
            <a:r>
              <a:rPr lang="en-US" altLang="ko-KR" b="1" dirty="0">
                <a:solidFill>
                  <a:schemeClr val="accent5"/>
                </a:solidFill>
              </a:rPr>
              <a:t> </a:t>
            </a:r>
            <a:r>
              <a:rPr lang="en-US" altLang="ko-KR" b="1" dirty="0" smtClean="0">
                <a:solidFill>
                  <a:schemeClr val="accent5"/>
                </a:solidFill>
              </a:rPr>
              <a:t>image download. 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" y="617042"/>
            <a:ext cx="1519968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/>
              <a:t>2. </a:t>
            </a:r>
            <a:r>
              <a:rPr lang="ko-KR" altLang="en-US" sz="2000" dirty="0" smtClean="0"/>
              <a:t>환경 </a:t>
            </a:r>
            <a:r>
              <a:rPr lang="ko-KR" altLang="en-US" sz="2000" dirty="0" err="1" smtClean="0"/>
              <a:t>세팅</a:t>
            </a:r>
            <a:endParaRPr lang="en-US" altLang="ko-KR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28255" y="3867287"/>
            <a:ext cx="7599655" cy="101566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pull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/tensorflow:latest-py3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run -it --rm -p 8888:8888 -p 6006:6006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/tensorflow:latest-py3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bash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058" y="1525637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2000" b="1" dirty="0" smtClean="0"/>
              <a:t>서버 접속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12965" y="1973588"/>
            <a:ext cx="7599655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ssh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miruware@miruware.iptime.org -p 2000 -L 8888:localhost:8888 -L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6006:localhost:6006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1" name="Rectangle 1"/>
          <p:cNvSpPr/>
          <p:nvPr/>
        </p:nvSpPr>
        <p:spPr>
          <a:xfrm>
            <a:off x="8820207" y="3899315"/>
            <a:ext cx="2980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prstClr val="black"/>
                </a:solidFill>
              </a:rPr>
              <a:t>Docker image download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22" name="Down Arrow 13"/>
          <p:cNvSpPr/>
          <p:nvPr/>
        </p:nvSpPr>
        <p:spPr>
          <a:xfrm>
            <a:off x="10218182" y="4453217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3" name="Rectangle 12"/>
          <p:cNvSpPr/>
          <p:nvPr/>
        </p:nvSpPr>
        <p:spPr>
          <a:xfrm>
            <a:off x="8820206" y="4674560"/>
            <a:ext cx="2980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prstClr val="black"/>
                </a:solidFill>
              </a:rPr>
              <a:t>Docker image </a:t>
            </a:r>
            <a:r>
              <a:rPr lang="ko-KR" altLang="en-US" sz="1600" dirty="0" smtClean="0">
                <a:solidFill>
                  <a:prstClr val="black"/>
                </a:solidFill>
              </a:rPr>
              <a:t>실행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28255" y="5528862"/>
            <a:ext cx="7599655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stop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`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ps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–a –q`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rmi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$(</a:t>
            </a:r>
            <a:r>
              <a:rPr lang="en-US" altLang="ko-KR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images –q)</a:t>
            </a:r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26340" y="5175058"/>
            <a:ext cx="77690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accent5"/>
                </a:solidFill>
              </a:rPr>
              <a:t>- </a:t>
            </a:r>
            <a:r>
              <a:rPr lang="ko-KR" altLang="en-US" b="1" dirty="0" smtClean="0">
                <a:solidFill>
                  <a:schemeClr val="accent5"/>
                </a:solidFill>
              </a:rPr>
              <a:t>위의 명령어에서 에러가 날경우 하기 코드를 먼저 실행 합니다</a:t>
            </a:r>
            <a:r>
              <a:rPr lang="en-US" altLang="ko-KR" b="1" dirty="0" smtClean="0">
                <a:solidFill>
                  <a:schemeClr val="accent5"/>
                </a:solidFill>
              </a:rPr>
              <a:t>.</a:t>
            </a:r>
            <a:endParaRPr lang="en-US" altLang="ko-KR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08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" y="617042"/>
            <a:ext cx="1519968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/>
              <a:t>2. </a:t>
            </a:r>
            <a:r>
              <a:rPr lang="ko-KR" altLang="en-US" sz="2000" dirty="0"/>
              <a:t>환경 </a:t>
            </a:r>
            <a:r>
              <a:rPr lang="ko-KR" altLang="en-US" sz="2000" dirty="0" err="1"/>
              <a:t>세팅</a:t>
            </a:r>
            <a:endParaRPr lang="en-US" altLang="ko-KR" sz="2000" dirty="0"/>
          </a:p>
        </p:txBody>
      </p:sp>
      <p:sp>
        <p:nvSpPr>
          <p:cNvPr id="40" name="TextBox 39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37679" y="3349559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85058" y="3247069"/>
            <a:ext cx="10490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Object detection API </a:t>
            </a:r>
            <a:r>
              <a:rPr lang="ko-KR" altLang="en-US" b="1" dirty="0" smtClean="0"/>
              <a:t>설치 이후 </a:t>
            </a:r>
            <a:r>
              <a:rPr lang="en-US" altLang="ko-KR" b="1" dirty="0" smtClean="0"/>
              <a:t>directory </a:t>
            </a:r>
            <a:r>
              <a:rPr lang="ko-KR" altLang="en-US" b="1" dirty="0" smtClean="0"/>
              <a:t>이동</a:t>
            </a:r>
            <a:endParaRPr lang="en-US" altLang="ko-KR" b="1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12965" y="3826762"/>
            <a:ext cx="10649898" cy="101566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bash setting.sh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~/../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/models/research</a:t>
            </a:r>
          </a:p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export PYTHONPATH=$PYTHONPATH:`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`:`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`/slim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85058" y="1014716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ko-KR" sz="2000" b="1" dirty="0" err="1" smtClean="0"/>
              <a:t>git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설치 및 </a:t>
            </a:r>
            <a:r>
              <a:rPr lang="en-US" altLang="ko-KR" sz="2000" b="1" dirty="0" smtClean="0"/>
              <a:t>Source download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12965" y="1462667"/>
            <a:ext cx="10649898" cy="163121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apt-get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update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apt-get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install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-y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apt-get install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-y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unzip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clone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https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://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github.com/eogns282/lecture_setting.git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mv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lecture_setting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/* ./</a:t>
            </a:r>
          </a:p>
        </p:txBody>
      </p:sp>
      <p:sp>
        <p:nvSpPr>
          <p:cNvPr id="48" name="Rectangle 1"/>
          <p:cNvSpPr/>
          <p:nvPr/>
        </p:nvSpPr>
        <p:spPr>
          <a:xfrm>
            <a:off x="8171710" y="4776450"/>
            <a:ext cx="3391153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prstClr val="black"/>
                </a:solidFill>
              </a:rPr>
              <a:t>Object Detection API </a:t>
            </a:r>
            <a:r>
              <a:rPr lang="ko-KR" altLang="en-US" sz="1600" dirty="0" smtClean="0">
                <a:solidFill>
                  <a:prstClr val="black"/>
                </a:solidFill>
              </a:rPr>
              <a:t>폴더 확인 가능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57151" y="5390086"/>
            <a:ext cx="10490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setting.sh </a:t>
            </a:r>
            <a:r>
              <a:rPr lang="ko-KR" altLang="en-US" b="1" dirty="0" smtClean="0"/>
              <a:t>내부</a:t>
            </a:r>
            <a:endParaRPr lang="en-US" altLang="ko-KR" b="1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885058" y="5811252"/>
            <a:ext cx="10649898" cy="7078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~/../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clone https://github.com/tensorflow/models</a:t>
            </a:r>
          </a:p>
        </p:txBody>
      </p:sp>
    </p:spTree>
    <p:extLst>
      <p:ext uri="{BB962C8B-B14F-4D97-AF65-F5344CB8AC3E}">
        <p14:creationId xmlns:p14="http://schemas.microsoft.com/office/powerpoint/2010/main" val="322166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1" y="617042"/>
            <a:ext cx="420268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/>
              <a:t>3. Pre-trained model</a:t>
            </a:r>
            <a:r>
              <a:rPr lang="ko-KR" altLang="en-US" sz="2000" dirty="0" smtClean="0"/>
              <a:t>로 </a:t>
            </a:r>
            <a:r>
              <a:rPr lang="en-US" altLang="ko-KR" sz="2000" dirty="0" smtClean="0"/>
              <a:t>Inference </a:t>
            </a:r>
            <a:r>
              <a:rPr lang="ko-KR" altLang="en-US" sz="2000" dirty="0" smtClean="0"/>
              <a:t>하기</a:t>
            </a:r>
            <a:endParaRPr lang="en-US" altLang="ko-KR" sz="2000" dirty="0"/>
          </a:p>
        </p:txBody>
      </p:sp>
      <p:sp>
        <p:nvSpPr>
          <p:cNvPr id="53" name="TextBox 5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223" y="1757090"/>
            <a:ext cx="4891504" cy="2910445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585325" y="4823379"/>
            <a:ext cx="53646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많은 양의 데이터와 </a:t>
            </a:r>
            <a:r>
              <a:rPr lang="en-US" altLang="ko-KR" sz="2400" dirty="0" smtClean="0"/>
              <a:t>GPU</a:t>
            </a:r>
            <a:r>
              <a:rPr lang="ko-KR" altLang="en-US" sz="2400" dirty="0" smtClean="0"/>
              <a:t>로 잘 학습 된 </a:t>
            </a:r>
            <a:r>
              <a:rPr lang="en-US" altLang="ko-KR" sz="2400" dirty="0" smtClean="0"/>
              <a:t>model</a:t>
            </a:r>
            <a:r>
              <a:rPr lang="ko-KR" altLang="en-US" sz="2400" dirty="0" smtClean="0"/>
              <a:t>의 </a:t>
            </a:r>
            <a:r>
              <a:rPr lang="en-US" altLang="ko-KR" sz="2400" dirty="0" smtClean="0"/>
              <a:t>weight</a:t>
            </a:r>
            <a:r>
              <a:rPr lang="ko-KR" altLang="en-US" sz="2400" dirty="0" smtClean="0"/>
              <a:t>를 가져와서 사용</a:t>
            </a:r>
            <a:endParaRPr lang="en-US" sz="2400" dirty="0"/>
          </a:p>
        </p:txBody>
      </p:sp>
      <p:sp>
        <p:nvSpPr>
          <p:cNvPr id="36" name="TextBox 35"/>
          <p:cNvSpPr txBox="1"/>
          <p:nvPr/>
        </p:nvSpPr>
        <p:spPr>
          <a:xfrm>
            <a:off x="197556" y="5733509"/>
            <a:ext cx="6140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accent5"/>
                </a:solidFill>
              </a:rPr>
              <a:t>- </a:t>
            </a:r>
            <a:r>
              <a:rPr lang="ko-KR" altLang="en-US" b="1" dirty="0" smtClean="0">
                <a:solidFill>
                  <a:schemeClr val="accent5"/>
                </a:solidFill>
              </a:rPr>
              <a:t>단</a:t>
            </a:r>
            <a:r>
              <a:rPr lang="en-US" altLang="ko-KR" b="1" dirty="0" smtClean="0">
                <a:solidFill>
                  <a:schemeClr val="accent5"/>
                </a:solidFill>
              </a:rPr>
              <a:t>, </a:t>
            </a:r>
            <a:r>
              <a:rPr lang="ko-KR" altLang="en-US" b="1" dirty="0" smtClean="0">
                <a:solidFill>
                  <a:schemeClr val="accent5"/>
                </a:solidFill>
              </a:rPr>
              <a:t>미리 학습할 때의 </a:t>
            </a:r>
            <a:r>
              <a:rPr lang="en-US" altLang="ko-KR" b="1" dirty="0" smtClean="0">
                <a:solidFill>
                  <a:schemeClr val="accent5"/>
                </a:solidFill>
              </a:rPr>
              <a:t>label </a:t>
            </a:r>
            <a:r>
              <a:rPr lang="ko-KR" altLang="en-US" b="1" dirty="0" smtClean="0">
                <a:solidFill>
                  <a:schemeClr val="accent5"/>
                </a:solidFill>
              </a:rPr>
              <a:t>정보밖에 사용할 수 없음</a:t>
            </a:r>
            <a:endParaRPr lang="en-US" b="1" dirty="0">
              <a:solidFill>
                <a:schemeClr val="accent5"/>
              </a:solidFill>
            </a:endParaRPr>
          </a:p>
        </p:txBody>
      </p:sp>
      <p:pic>
        <p:nvPicPr>
          <p:cNvPr id="52" name="그림 51"/>
          <p:cNvPicPr>
            <a:picLocks noChangeAspect="1"/>
          </p:cNvPicPr>
          <p:nvPr/>
        </p:nvPicPr>
        <p:blipFill rotWithShape="1">
          <a:blip r:embed="rId5"/>
          <a:srcRect l="62906" t="20083" r="16351" b="56505"/>
          <a:stretch/>
        </p:blipFill>
        <p:spPr>
          <a:xfrm>
            <a:off x="6337697" y="2299966"/>
            <a:ext cx="5173415" cy="1824692"/>
          </a:xfrm>
          <a:prstGeom prst="rect">
            <a:avLst/>
          </a:prstGeom>
        </p:spPr>
      </p:pic>
      <p:sp>
        <p:nvSpPr>
          <p:cNvPr id="54" name="Rectangle 1"/>
          <p:cNvSpPr/>
          <p:nvPr/>
        </p:nvSpPr>
        <p:spPr>
          <a:xfrm>
            <a:off x="7434391" y="4417286"/>
            <a:ext cx="2980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prstClr val="black"/>
                </a:solidFill>
              </a:rPr>
              <a:t>Object Detection API</a:t>
            </a:r>
            <a:r>
              <a:rPr lang="ko-KR" altLang="en-US" sz="1400" dirty="0" smtClean="0">
                <a:solidFill>
                  <a:prstClr val="black"/>
                </a:solidFill>
              </a:rPr>
              <a:t>의 장점</a:t>
            </a:r>
            <a:endParaRPr lang="en-US" sz="1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11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prstClr val="black"/>
                </a:solidFill>
              </a:rPr>
              <a:t>OpenVINO</a:t>
            </a:r>
            <a:r>
              <a:rPr lang="ko-KR" altLang="en-US" dirty="0">
                <a:solidFill>
                  <a:prstClr val="black"/>
                </a:solidFill>
              </a:rPr>
              <a:t>의 </a:t>
            </a:r>
            <a:r>
              <a:rPr lang="en-US" altLang="ko-KR" dirty="0">
                <a:solidFill>
                  <a:prstClr val="black"/>
                </a:solidFill>
              </a:rPr>
              <a:t>Deep Learning Toolkit</a:t>
            </a:r>
            <a:r>
              <a:rPr lang="ko-KR" altLang="en-US" dirty="0">
                <a:solidFill>
                  <a:prstClr val="black"/>
                </a:solidFill>
              </a:rPr>
              <a:t>을 사용하여 </a:t>
            </a:r>
            <a:r>
              <a:rPr lang="en-US" altLang="ko-KR" dirty="0">
                <a:solidFill>
                  <a:prstClr val="black"/>
                </a:solidFill>
              </a:rPr>
              <a:t>S/W </a:t>
            </a:r>
            <a:r>
              <a:rPr lang="ko-KR" altLang="en-US" dirty="0">
                <a:solidFill>
                  <a:prstClr val="black"/>
                </a:solidFill>
              </a:rPr>
              <a:t>구현하기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" y="603857"/>
            <a:ext cx="420268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3. Pre-trained model</a:t>
            </a:r>
            <a:r>
              <a:rPr lang="ko-KR" altLang="en-US" sz="2000" dirty="0"/>
              <a:t>로 </a:t>
            </a:r>
            <a:r>
              <a:rPr lang="en-US" altLang="ko-KR" sz="2000" dirty="0"/>
              <a:t>Inference </a:t>
            </a:r>
            <a:r>
              <a:rPr lang="ko-KR" altLang="en-US" sz="2000" dirty="0"/>
              <a:t>하기</a:t>
            </a:r>
            <a:endParaRPr lang="en-US" altLang="ko-KR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790223" y="1188632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 smtClean="0"/>
              <a:t>Inference</a:t>
            </a:r>
            <a:r>
              <a:rPr lang="ko-KR" altLang="en-US" sz="2000" b="1" dirty="0" smtClean="0"/>
              <a:t>용 데이터 다운로드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18130" y="1636583"/>
            <a:ext cx="10064054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~/../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/models/research/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object_detection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mkdir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practice1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wget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-O practice1/puppy.jpg http://4.bp.blogspot.com/-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abhbK3OEMKc/UU9BfY980kI/AAAAAAAAg4Q/ApxT0I4Sx_8/s1600/cute-puppy-pictures-030.jpg</a:t>
            </a: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087" y="3848100"/>
            <a:ext cx="1951139" cy="264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77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" y="526857"/>
            <a:ext cx="420268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3. Pre-trained model</a:t>
            </a:r>
            <a:r>
              <a:rPr lang="ko-KR" altLang="en-US" sz="2000" dirty="0"/>
              <a:t>로 </a:t>
            </a:r>
            <a:r>
              <a:rPr lang="en-US" altLang="ko-KR" sz="2000" dirty="0"/>
              <a:t>Inference </a:t>
            </a:r>
            <a:r>
              <a:rPr lang="ko-KR" altLang="en-US" sz="2000" dirty="0"/>
              <a:t>하기</a:t>
            </a:r>
            <a:endParaRPr lang="en-US" altLang="ko-KR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818130" y="951586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 smtClean="0"/>
              <a:t>Pre-trained model download &amp; Inference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18129" y="1368939"/>
            <a:ext cx="10679213" cy="132343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clone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https://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github.com/eogns282/lecture_inference.git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mv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lecture_inference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/*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./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>
                <a:solidFill>
                  <a:srgbClr val="FFFF00"/>
                </a:solidFill>
                <a:latin typeface="Consolas" panose="020B0609020204030204" pitchFamily="49" charset="0"/>
              </a:rPr>
              <a:t>python </a:t>
            </a:r>
            <a:r>
              <a:rPr lang="en-US" altLang="ko-KR" sz="2000" smtClean="0">
                <a:solidFill>
                  <a:srgbClr val="FFFF00"/>
                </a:solidFill>
                <a:latin typeface="Consolas" panose="020B0609020204030204" pitchFamily="49" charset="0"/>
              </a:rPr>
              <a:t>model_download.py</a:t>
            </a:r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python run.py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18130" y="2807882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 smtClean="0"/>
              <a:t>model_download.py </a:t>
            </a:r>
            <a:r>
              <a:rPr lang="ko-KR" altLang="en-US" sz="2000" b="1" dirty="0" smtClean="0"/>
              <a:t>내부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46036" y="3255833"/>
            <a:ext cx="10679213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dirty="0" smtClean="0">
                <a:solidFill>
                  <a:srgbClr val="FFFF00"/>
                </a:solidFill>
                <a:latin typeface="Consolas" panose="020B0609020204030204" pitchFamily="49" charset="0"/>
              </a:rPr>
              <a:t>MODEL_NAME 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= </a:t>
            </a:r>
            <a:r>
              <a:rPr lang="en-US" dirty="0" smtClean="0">
                <a:solidFill>
                  <a:srgbClr val="FFFF00"/>
                </a:solidFill>
                <a:latin typeface="Consolas" panose="020B0609020204030204" pitchFamily="49" charset="0"/>
              </a:rPr>
              <a:t>'faster_rcnn_resnet50_coco_2018_01_28‘</a:t>
            </a:r>
          </a:p>
          <a:p>
            <a:r>
              <a:rPr lang="en-US" altLang="ko-KR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dirty="0" smtClean="0">
                <a:solidFill>
                  <a:srgbClr val="FFFF00"/>
                </a:solidFill>
                <a:latin typeface="Consolas" panose="020B0609020204030204" pitchFamily="49" charset="0"/>
              </a:rPr>
              <a:t>MODEL_FILE 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= MODEL_NAME + '.tar.gz'</a:t>
            </a:r>
            <a:endParaRPr lang="en-US" altLang="ko-KR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46037" y="3989163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 smtClean="0"/>
              <a:t>run.py </a:t>
            </a:r>
            <a:r>
              <a:rPr lang="ko-KR" altLang="en-US" sz="2000" b="1" dirty="0"/>
              <a:t>내부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73944" y="4379664"/>
            <a:ext cx="10651306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$ image =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Image.open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image_path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) </a:t>
            </a:r>
            <a:endParaRPr lang="en-US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output_dict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run_inference_for_single_image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image_np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detection_graph</a:t>
            </a:r>
            <a:r>
              <a:rPr lang="en-US" dirty="0" smtClean="0">
                <a:solidFill>
                  <a:srgbClr val="FFFF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dirty="0" err="1">
                <a:solidFill>
                  <a:srgbClr val="FFFF00"/>
                </a:solidFill>
                <a:latin typeface="Consolas" panose="020B0609020204030204" pitchFamily="49" charset="0"/>
              </a:rPr>
              <a:t>plt.savefig</a:t>
            </a:r>
            <a:r>
              <a:rPr lang="en-US" altLang="ko-KR" dirty="0">
                <a:solidFill>
                  <a:srgbClr val="FFFF00"/>
                </a:solidFill>
                <a:latin typeface="Consolas" panose="020B0609020204030204" pitchFamily="49" charset="0"/>
              </a:rPr>
              <a:t>('practice1/result.jpg')</a:t>
            </a:r>
            <a:endParaRPr lang="en-US" altLang="ko-KR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8130" y="5491579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2000" b="1" dirty="0" smtClean="0"/>
              <a:t>결과 이미지 확인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46037" y="5862531"/>
            <a:ext cx="10651306" cy="98488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jupyter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notebook --allow-root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  <a:hlinkClick r:id="rId5"/>
              </a:rPr>
              <a:t>http://localhost:8888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  <a:hlinkClick r:id="rId5"/>
              </a:rPr>
              <a:t>/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접속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터미널에서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token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값 복사해서 붙여넣기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.</a:t>
            </a:r>
          </a:p>
          <a:p>
            <a:r>
              <a:rPr lang="en-US" altLang="ko-KR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Jupyter</a:t>
            </a:r>
            <a:r>
              <a:rPr lang="en-US" altLang="ko-KR" dirty="0" smtClean="0">
                <a:solidFill>
                  <a:schemeClr val="tx1"/>
                </a:solidFill>
                <a:latin typeface="Consolas" panose="020B0609020204030204" pitchFamily="49" charset="0"/>
              </a:rPr>
              <a:t> notebook </a:t>
            </a:r>
            <a:r>
              <a:rPr lang="ko-KR" altLang="en-US" dirty="0" smtClean="0">
                <a:solidFill>
                  <a:schemeClr val="tx1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object_detection</a:t>
            </a:r>
            <a:r>
              <a:rPr lang="en-US" altLang="ko-KR" dirty="0" smtClean="0">
                <a:solidFill>
                  <a:schemeClr val="tx1"/>
                </a:solidFill>
                <a:latin typeface="Consolas" panose="020B0609020204030204" pitchFamily="49" charset="0"/>
              </a:rPr>
              <a:t>/practice1 </a:t>
            </a:r>
            <a:r>
              <a:rPr lang="ko-KR" altLang="en-US" dirty="0" smtClean="0">
                <a:solidFill>
                  <a:schemeClr val="tx1"/>
                </a:solidFill>
                <a:latin typeface="Consolas" panose="020B0609020204030204" pitchFamily="49" charset="0"/>
              </a:rPr>
              <a:t>으로 이동해서 </a:t>
            </a:r>
            <a:r>
              <a:rPr lang="en-US" altLang="ko-KR" dirty="0" smtClean="0">
                <a:solidFill>
                  <a:schemeClr val="tx1"/>
                </a:solidFill>
                <a:latin typeface="Consolas" panose="020B0609020204030204" pitchFamily="49" charset="0"/>
              </a:rPr>
              <a:t>result.jpg </a:t>
            </a:r>
            <a:r>
              <a:rPr lang="ko-KR" altLang="en-US" dirty="0" smtClean="0">
                <a:solidFill>
                  <a:schemeClr val="tx1"/>
                </a:solidFill>
                <a:latin typeface="Consolas" panose="020B0609020204030204" pitchFamily="49" charset="0"/>
              </a:rPr>
              <a:t>클릭</a:t>
            </a:r>
            <a:r>
              <a:rPr lang="en-US" altLang="ko-KR" dirty="0" smtClean="0">
                <a:solidFill>
                  <a:schemeClr val="tx1"/>
                </a:solidFill>
                <a:latin typeface="Consolas" panose="020B0609020204030204" pitchFamily="49" charset="0"/>
              </a:rPr>
              <a:t>.  </a:t>
            </a:r>
          </a:p>
        </p:txBody>
      </p:sp>
      <p:sp>
        <p:nvSpPr>
          <p:cNvPr id="2" name="Rounded Rectangular Callout 1"/>
          <p:cNvSpPr/>
          <p:nvPr/>
        </p:nvSpPr>
        <p:spPr>
          <a:xfrm>
            <a:off x="7093817" y="3794684"/>
            <a:ext cx="5021179" cy="579407"/>
          </a:xfrm>
          <a:prstGeom prst="wedgeRoundRectCallout">
            <a:avLst>
              <a:gd name="adj1" fmla="val -63634"/>
              <a:gd name="adj2" fmla="val 11565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어느 디렉토리에 </a:t>
            </a:r>
            <a:r>
              <a:rPr lang="en-US" altLang="ko-KR" sz="1600" dirty="0" err="1" smtClean="0"/>
              <a:t>run_inference_for_single_image</a:t>
            </a:r>
            <a:r>
              <a:rPr lang="en-US" altLang="ko-KR" sz="1600" dirty="0"/>
              <a:t> </a:t>
            </a:r>
            <a:r>
              <a:rPr lang="ko-KR" altLang="en-US" sz="1600" dirty="0" smtClean="0"/>
              <a:t>디렉토리가 있나요</a:t>
            </a:r>
            <a:r>
              <a:rPr lang="en-US" altLang="ko-KR" sz="1600" dirty="0" smtClean="0"/>
              <a:t>? </a:t>
            </a:r>
            <a:endParaRPr lang="ko-KR" altLang="en-US" sz="1600" dirty="0"/>
          </a:p>
        </p:txBody>
      </p:sp>
      <p:sp>
        <p:nvSpPr>
          <p:cNvPr id="3" name="Rounded Rectangular Callout 2"/>
          <p:cNvSpPr/>
          <p:nvPr/>
        </p:nvSpPr>
        <p:spPr>
          <a:xfrm>
            <a:off x="8556858" y="5352595"/>
            <a:ext cx="2444818" cy="529390"/>
          </a:xfrm>
          <a:prstGeom prst="wedgeRoundRectCallout">
            <a:avLst>
              <a:gd name="adj1" fmla="val -242003"/>
              <a:gd name="adj2" fmla="val -7022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Code </a:t>
            </a:r>
            <a:r>
              <a:rPr lang="ko-KR" altLang="en-US" dirty="0" smtClean="0"/>
              <a:t>설명 필요</a:t>
            </a:r>
            <a:endParaRPr lang="ko-KR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5373900" y="5821316"/>
            <a:ext cx="3757760" cy="369332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r>
              <a:rPr lang="en-US" altLang="ko-KR" dirty="0" smtClean="0"/>
              <a:t>8888~89890 : </a:t>
            </a:r>
            <a:r>
              <a:rPr lang="ko-KR" altLang="en-US" dirty="0" smtClean="0"/>
              <a:t>사용한 포트 번호 확인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8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7555" y="216753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" y="603857"/>
            <a:ext cx="5995487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/>
              <a:t>4. Custom dataset</a:t>
            </a:r>
            <a:r>
              <a:rPr lang="ko-KR" altLang="en-US" sz="2000" dirty="0" smtClean="0"/>
              <a:t>으로 </a:t>
            </a:r>
            <a:r>
              <a:rPr lang="en-US" altLang="ko-KR" sz="2000" dirty="0" smtClean="0"/>
              <a:t>Pre-trained model</a:t>
            </a:r>
            <a:r>
              <a:rPr lang="ko-KR" altLang="en-US" sz="2000" dirty="0" smtClean="0"/>
              <a:t>을 </a:t>
            </a:r>
            <a:r>
              <a:rPr lang="en-US" altLang="ko-KR" sz="2000" dirty="0" smtClean="0"/>
              <a:t>fine-tuning</a:t>
            </a:r>
            <a:endParaRPr lang="en-US" altLang="ko-KR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457199" y="3517618"/>
            <a:ext cx="536460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앞에서는 미리 학습된 </a:t>
            </a:r>
            <a:r>
              <a:rPr lang="en-US" altLang="ko-KR" sz="2400" dirty="0" smtClean="0"/>
              <a:t>model</a:t>
            </a:r>
            <a:r>
              <a:rPr lang="ko-KR" altLang="en-US" sz="2400" dirty="0" smtClean="0"/>
              <a:t>을 이용하여 바로 </a:t>
            </a:r>
            <a:r>
              <a:rPr lang="en-US" altLang="ko-KR" sz="2400" dirty="0" smtClean="0"/>
              <a:t>inference</a:t>
            </a:r>
            <a:r>
              <a:rPr lang="ko-KR" altLang="en-US" sz="2400" dirty="0" smtClean="0"/>
              <a:t>를 함</a:t>
            </a:r>
            <a:r>
              <a:rPr lang="en-US" altLang="ko-KR" sz="2400" dirty="0" smtClean="0"/>
              <a:t>.</a:t>
            </a:r>
          </a:p>
          <a:p>
            <a:pPr algn="ctr"/>
            <a:endParaRPr lang="en-US" sz="2400" dirty="0"/>
          </a:p>
          <a:p>
            <a:pPr algn="ctr"/>
            <a:r>
              <a:rPr lang="ko-KR" altLang="en-US" sz="2400" dirty="0" smtClean="0"/>
              <a:t>하지만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우리가 가지고 있는 </a:t>
            </a:r>
            <a:r>
              <a:rPr lang="en-US" altLang="ko-KR" sz="2400" dirty="0" smtClean="0"/>
              <a:t>dataset</a:t>
            </a:r>
            <a:r>
              <a:rPr lang="ko-KR" altLang="en-US" sz="2400" dirty="0" smtClean="0"/>
              <a:t>과 </a:t>
            </a:r>
            <a:r>
              <a:rPr lang="en-US" altLang="ko-KR" sz="2400" dirty="0" smtClean="0"/>
              <a:t>pre-trained model</a:t>
            </a:r>
            <a:r>
              <a:rPr lang="ko-KR" altLang="en-US" sz="2400" dirty="0" smtClean="0"/>
              <a:t>이 사용한 </a:t>
            </a:r>
            <a:r>
              <a:rPr lang="en-US" altLang="ko-KR" sz="2400" dirty="0" smtClean="0"/>
              <a:t>dataset</a:t>
            </a:r>
            <a:r>
              <a:rPr lang="ko-KR" altLang="en-US" sz="2400" dirty="0" smtClean="0"/>
              <a:t>이 다르다면</a:t>
            </a:r>
            <a:r>
              <a:rPr lang="en-US" altLang="ko-KR" sz="2400" dirty="0" smtClean="0"/>
              <a:t>?</a:t>
            </a:r>
          </a:p>
          <a:p>
            <a:pPr algn="ctr"/>
            <a:endParaRPr lang="en-US" sz="2400" dirty="0"/>
          </a:p>
          <a:p>
            <a:pPr algn="ctr"/>
            <a:r>
              <a:rPr lang="ko-KR" altLang="en-US" sz="2400" dirty="0" smtClean="0"/>
              <a:t>잘 학습되어 있는 </a:t>
            </a:r>
            <a:r>
              <a:rPr lang="en-US" altLang="ko-KR" sz="2400" dirty="0" smtClean="0"/>
              <a:t>weight</a:t>
            </a:r>
            <a:r>
              <a:rPr lang="ko-KR" altLang="en-US" sz="2400" dirty="0" smtClean="0"/>
              <a:t>를 </a:t>
            </a:r>
            <a:r>
              <a:rPr lang="en-US" altLang="ko-KR" sz="2400" dirty="0" smtClean="0"/>
              <a:t>fine-tuning</a:t>
            </a:r>
            <a:endParaRPr lang="en-US" sz="2400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4"/>
          <a:srcRect l="62906" t="20083" r="16351" b="56505"/>
          <a:stretch/>
        </p:blipFill>
        <p:spPr>
          <a:xfrm>
            <a:off x="552792" y="1452241"/>
            <a:ext cx="5173415" cy="1824692"/>
          </a:xfrm>
          <a:prstGeom prst="rect">
            <a:avLst/>
          </a:prstGeom>
        </p:spPr>
      </p:pic>
      <p:cxnSp>
        <p:nvCxnSpPr>
          <p:cNvPr id="6" name="직선 연결선 5"/>
          <p:cNvCxnSpPr/>
          <p:nvPr/>
        </p:nvCxnSpPr>
        <p:spPr>
          <a:xfrm>
            <a:off x="5995488" y="1143000"/>
            <a:ext cx="0" cy="54216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5"/>
          <a:srcRect l="51172" t="28249" r="24297" b="21751"/>
          <a:stretch/>
        </p:blipFill>
        <p:spPr>
          <a:xfrm>
            <a:off x="6264770" y="1499267"/>
            <a:ext cx="5646674" cy="359660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405806" y="5253395"/>
            <a:ext cx="5364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Pet Detection dataset</a:t>
            </a:r>
            <a:r>
              <a:rPr lang="ko-KR" altLang="en-US" sz="2400" dirty="0" smtClean="0"/>
              <a:t>을 이용하여 실습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3064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" y="603857"/>
            <a:ext cx="3071803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/>
              <a:t>4-1. Dataset </a:t>
            </a:r>
            <a:r>
              <a:rPr lang="ko-KR" altLang="en-US" sz="2000" dirty="0" smtClean="0"/>
              <a:t>변환 </a:t>
            </a:r>
            <a:r>
              <a:rPr lang="en-US" altLang="ko-KR" sz="2000" dirty="0" smtClean="0"/>
              <a:t>(</a:t>
            </a:r>
            <a:r>
              <a:rPr lang="en-US" altLang="ko-KR" sz="2000" dirty="0" err="1" smtClean="0"/>
              <a:t>tfrecord</a:t>
            </a:r>
            <a:r>
              <a:rPr lang="en-US" altLang="ko-KR" sz="2000" dirty="0" smtClean="0"/>
              <a:t>)</a:t>
            </a:r>
            <a:endParaRPr lang="en-US" altLang="ko-KR" sz="2000" dirty="0"/>
          </a:p>
        </p:txBody>
      </p:sp>
      <p:sp>
        <p:nvSpPr>
          <p:cNvPr id="39" name="TextBox 38"/>
          <p:cNvSpPr txBox="1"/>
          <p:nvPr/>
        </p:nvSpPr>
        <p:spPr>
          <a:xfrm>
            <a:off x="790223" y="1045757"/>
            <a:ext cx="10384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 </a:t>
            </a:r>
            <a:r>
              <a:rPr lang="en-US" sz="2400" b="1" dirty="0" smtClean="0"/>
              <a:t>Dataset download &amp; Unzip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18129" y="1493708"/>
            <a:ext cx="10799563" cy="132343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~/../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/models/research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clone https://github.com/eogns282/lecture_tfrecord.git</a:t>
            </a:r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mv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lecture_tfrecord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/*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./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bash download.sh</a:t>
            </a:r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18130" y="3393683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 smtClean="0"/>
              <a:t>Dataset </a:t>
            </a:r>
            <a:r>
              <a:rPr lang="ko-KR" altLang="en-US" sz="2000" b="1" dirty="0" smtClean="0"/>
              <a:t>변환 후 </a:t>
            </a:r>
            <a:r>
              <a:rPr lang="en-US" altLang="ko-KR" sz="2000" b="1" dirty="0" smtClean="0"/>
              <a:t>dataset directory </a:t>
            </a:r>
            <a:r>
              <a:rPr lang="ko-KR" altLang="en-US" sz="2000" b="1" dirty="0" smtClean="0"/>
              <a:t>변경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90223" y="3755870"/>
            <a:ext cx="10827467" cy="243143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export PYTHONPATH=$PYTHONPATH:`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`:`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`/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slim</a:t>
            </a: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</a:t>
            </a:r>
            <a:r>
              <a:rPr lang="en-US" altLang="ko-KR" sz="28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python object_detection/dataset_tools/create_pet_tf_record.py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label_map_path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object_detection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/data/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pet_label_map.pbtxt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data_dir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=`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`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output_dir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=`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pwd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`</a:t>
            </a: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ls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mkdir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practice2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mv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pet_faces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_* practice2</a:t>
            </a:r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43" name="Down Arrow 13"/>
          <p:cNvSpPr/>
          <p:nvPr/>
        </p:nvSpPr>
        <p:spPr>
          <a:xfrm rot="15083935" flipH="1">
            <a:off x="9659179" y="3333065"/>
            <a:ext cx="148539" cy="1332268"/>
          </a:xfrm>
          <a:prstGeom prst="downArrow">
            <a:avLst>
              <a:gd name="adj1" fmla="val 50000"/>
              <a:gd name="adj2" fmla="val 36761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45" name="Rectangle 1"/>
          <p:cNvSpPr/>
          <p:nvPr/>
        </p:nvSpPr>
        <p:spPr>
          <a:xfrm>
            <a:off x="8943666" y="3197929"/>
            <a:ext cx="2674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Object Detection API</a:t>
            </a:r>
            <a:r>
              <a:rPr lang="ko-KR" altLang="en-US" sz="1600" dirty="0" smtClean="0">
                <a:solidFill>
                  <a:schemeClr val="tx1"/>
                </a:solidFill>
              </a:rPr>
              <a:t>의 장점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6" name="Down Arrow 13"/>
          <p:cNvSpPr/>
          <p:nvPr/>
        </p:nvSpPr>
        <p:spPr>
          <a:xfrm rot="17882683" flipH="1">
            <a:off x="5016421" y="5544946"/>
            <a:ext cx="165642" cy="894213"/>
          </a:xfrm>
          <a:prstGeom prst="downArrow">
            <a:avLst>
              <a:gd name="adj1" fmla="val 50000"/>
              <a:gd name="adj2" fmla="val 36761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47" name="Rectangle 1"/>
          <p:cNvSpPr/>
          <p:nvPr/>
        </p:nvSpPr>
        <p:spPr>
          <a:xfrm>
            <a:off x="5532790" y="6226847"/>
            <a:ext cx="3257032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Practice2 </a:t>
            </a:r>
            <a:r>
              <a:rPr lang="ko-KR" altLang="en-US" sz="1600" dirty="0" smtClean="0">
                <a:solidFill>
                  <a:schemeClr val="tx1"/>
                </a:solidFill>
              </a:rPr>
              <a:t>폴더에 학습에 필요한 파일들을 다 넣을 것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79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prstClr val="black"/>
                </a:solidFill>
              </a:rPr>
              <a:t>OpenVINO</a:t>
            </a:r>
            <a:r>
              <a:rPr lang="ko-KR" altLang="en-US" dirty="0">
                <a:solidFill>
                  <a:prstClr val="black"/>
                </a:solidFill>
              </a:rPr>
              <a:t>의 </a:t>
            </a:r>
            <a:r>
              <a:rPr lang="en-US" altLang="ko-KR" dirty="0">
                <a:solidFill>
                  <a:prstClr val="black"/>
                </a:solidFill>
              </a:rPr>
              <a:t>Deep Learning Toolkit</a:t>
            </a:r>
            <a:r>
              <a:rPr lang="ko-KR" altLang="en-US" dirty="0">
                <a:solidFill>
                  <a:prstClr val="black"/>
                </a:solidFill>
              </a:rPr>
              <a:t>을 사용하여 </a:t>
            </a:r>
            <a:r>
              <a:rPr lang="en-US" altLang="ko-KR" dirty="0">
                <a:solidFill>
                  <a:prstClr val="black"/>
                </a:solidFill>
              </a:rPr>
              <a:t>S/W </a:t>
            </a:r>
            <a:r>
              <a:rPr lang="ko-KR" altLang="en-US" dirty="0">
                <a:solidFill>
                  <a:prstClr val="black"/>
                </a:solidFill>
              </a:rPr>
              <a:t>구현하기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" y="603857"/>
            <a:ext cx="1469954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prstClr val="black"/>
                </a:solidFill>
              </a:rPr>
              <a:t>4-2. Training</a:t>
            </a:r>
            <a:endParaRPr lang="en-US" altLang="ko-KR" sz="2000" dirty="0">
              <a:solidFill>
                <a:prstClr val="black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90223" y="1045757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 smtClean="0"/>
              <a:t>Training</a:t>
            </a:r>
            <a:r>
              <a:rPr lang="ko-KR" altLang="en-US" sz="2000" b="1" dirty="0" smtClean="0"/>
              <a:t>에 필요한 파일들</a:t>
            </a:r>
            <a:r>
              <a:rPr lang="ko-KR" altLang="en-US" sz="2000" b="1" dirty="0"/>
              <a:t>을</a:t>
            </a:r>
            <a:r>
              <a:rPr lang="ko-KR" altLang="en-US" sz="2000" b="1" dirty="0" smtClean="0"/>
              <a:t> </a:t>
            </a:r>
            <a:r>
              <a:rPr lang="en-US" altLang="ko-KR" sz="2000" b="1" dirty="0" smtClean="0"/>
              <a:t>practice2 </a:t>
            </a:r>
            <a:r>
              <a:rPr lang="ko-KR" altLang="en-US" sz="2000" b="1" dirty="0" smtClean="0"/>
              <a:t>폴더로 옮기기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18130" y="1588742"/>
            <a:ext cx="10064054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~/../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/models/research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clone https://github.com/eogns282/lecture_training.git</a:t>
            </a:r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mv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lecture_training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/*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./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bash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model_setting.sh</a:t>
            </a: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ls practice2</a:t>
            </a:r>
          </a:p>
        </p:txBody>
      </p:sp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834211" y="4285106"/>
            <a:ext cx="10047973" cy="2004060"/>
          </a:xfrm>
          <a:ln w="38100">
            <a:solidFill>
              <a:schemeClr val="accent6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1. Model download (faster </a:t>
            </a:r>
            <a:r>
              <a:rPr lang="en-US" altLang="ko-KR" sz="2400" dirty="0" err="1" smtClean="0"/>
              <a:t>rcnn</a:t>
            </a:r>
            <a:r>
              <a:rPr lang="en-US" altLang="ko-KR" sz="2400" dirty="0"/>
              <a:t>)</a:t>
            </a:r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2. </a:t>
            </a:r>
            <a:r>
              <a:rPr lang="en-US" altLang="ko-KR" sz="2400" dirty="0" err="1" smtClean="0"/>
              <a:t>pet_label_map.pbtxt</a:t>
            </a:r>
            <a:r>
              <a:rPr lang="en-US" altLang="ko-KR" sz="2400" dirty="0" smtClean="0"/>
              <a:t> (pet data</a:t>
            </a:r>
            <a:r>
              <a:rPr lang="ko-KR" altLang="en-US" sz="2400" dirty="0" smtClean="0"/>
              <a:t>의 </a:t>
            </a:r>
            <a:r>
              <a:rPr lang="en-US" altLang="ko-KR" sz="2400" dirty="0" smtClean="0"/>
              <a:t>label </a:t>
            </a:r>
            <a:r>
              <a:rPr lang="ko-KR" altLang="en-US" sz="2400" dirty="0" smtClean="0"/>
              <a:t>정보</a:t>
            </a:r>
            <a:r>
              <a:rPr lang="en-US" altLang="ko-KR" sz="2400" dirty="0" smtClean="0"/>
              <a:t>)</a:t>
            </a:r>
          </a:p>
          <a:p>
            <a:pPr marL="0" indent="0">
              <a:buNone/>
            </a:pPr>
            <a:r>
              <a:rPr lang="en-US" altLang="ko-KR" sz="2400" dirty="0" smtClean="0"/>
              <a:t>3. faster_rcnn_resnet50_pets.config (pet data</a:t>
            </a:r>
            <a:r>
              <a:rPr lang="ko-KR" altLang="en-US" sz="2400" dirty="0" smtClean="0"/>
              <a:t>에 맞춘 </a:t>
            </a:r>
            <a:r>
              <a:rPr lang="en-US" altLang="ko-KR" sz="2400" dirty="0" smtClean="0"/>
              <a:t>faster </a:t>
            </a:r>
            <a:r>
              <a:rPr lang="en-US" altLang="ko-KR" sz="2400" dirty="0" err="1" smtClean="0"/>
              <a:t>rcnn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모델의 </a:t>
            </a:r>
            <a:r>
              <a:rPr lang="en-US" altLang="ko-KR" sz="2400" dirty="0" err="1" smtClean="0"/>
              <a:t>hyperparameter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정보</a:t>
            </a:r>
            <a:r>
              <a:rPr lang="en-US" altLang="ko-KR" sz="3200" dirty="0" smtClean="0"/>
              <a:t>)</a:t>
            </a:r>
            <a:endParaRPr lang="ko-KR" altLang="en-US" sz="3200" dirty="0"/>
          </a:p>
        </p:txBody>
      </p:sp>
      <p:sp>
        <p:nvSpPr>
          <p:cNvPr id="8" name="Rectangle 1"/>
          <p:cNvSpPr/>
          <p:nvPr/>
        </p:nvSpPr>
        <p:spPr>
          <a:xfrm>
            <a:off x="818130" y="3737984"/>
            <a:ext cx="5399790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Practice2 </a:t>
            </a:r>
            <a:r>
              <a:rPr lang="ko-KR" altLang="en-US" sz="1600" dirty="0" smtClean="0">
                <a:solidFill>
                  <a:schemeClr val="tx1"/>
                </a:solidFill>
              </a:rPr>
              <a:t>폴더에 들어있는 내용 </a:t>
            </a:r>
            <a:r>
              <a:rPr lang="en-US" altLang="ko-KR" sz="1600" dirty="0" smtClean="0">
                <a:solidFill>
                  <a:schemeClr val="tx1"/>
                </a:solidFill>
              </a:rPr>
              <a:t>(</a:t>
            </a:r>
            <a:r>
              <a:rPr lang="ko-KR" altLang="en-US" sz="1600" dirty="0" smtClean="0">
                <a:solidFill>
                  <a:schemeClr val="tx1"/>
                </a:solidFill>
              </a:rPr>
              <a:t>학습에 필요한 파일들임</a:t>
            </a:r>
            <a:r>
              <a:rPr lang="en-US" altLang="ko-KR" sz="1600" dirty="0" smtClean="0">
                <a:solidFill>
                  <a:schemeClr val="tx1"/>
                </a:solidFill>
              </a:rPr>
              <a:t>)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46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" y="603857"/>
            <a:ext cx="1469954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prstClr val="black"/>
                </a:solidFill>
              </a:rPr>
              <a:t>4-2. Training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90223" y="1045757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 smtClean="0"/>
              <a:t>Training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시작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8130" y="1588742"/>
            <a:ext cx="10802370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jupyter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notebook --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allow-root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http://localhost:8888/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접속 후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jupyter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notebook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terminal open</a:t>
            </a:r>
            <a:endParaRPr lang="en-US" sz="2000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python object_detection/legacy/train.py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pipeline_config_path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=practice2/faster_rcnn_resnet50_pets.config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train_dir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=practice2/training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num_train_steps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=1000 --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alsologtostderr</a:t>
            </a:r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79937" y="1219410"/>
            <a:ext cx="3757760" cy="369332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r>
              <a:rPr lang="en-US" altLang="ko-KR" dirty="0" smtClean="0"/>
              <a:t>8888~89890 : </a:t>
            </a:r>
            <a:r>
              <a:rPr lang="ko-KR" altLang="en-US" dirty="0" smtClean="0"/>
              <a:t>사용한 포트 번호 확인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992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" y="603857"/>
            <a:ext cx="1948931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prstClr val="black"/>
                </a:solidFill>
              </a:rPr>
              <a:t>4-3. </a:t>
            </a:r>
            <a:r>
              <a:rPr lang="en-US" altLang="ko-KR" sz="2000" dirty="0" err="1" smtClean="0">
                <a:solidFill>
                  <a:prstClr val="black"/>
                </a:solidFill>
              </a:rPr>
              <a:t>Tensorboard</a:t>
            </a:r>
            <a:endParaRPr lang="en-US" altLang="ko-KR" sz="2000" dirty="0">
              <a:solidFill>
                <a:prstClr val="black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90223" y="1045757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 smtClean="0"/>
              <a:t>Model Graph &amp; Learning curve </a:t>
            </a:r>
            <a:r>
              <a:rPr lang="ko-KR" altLang="en-US" sz="2000" b="1" dirty="0" smtClean="0"/>
              <a:t>시각화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8130" y="1464917"/>
            <a:ext cx="10802370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Jupyter</a:t>
            </a:r>
            <a:r>
              <a:rPr 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notebook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에서 새로운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terminal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추가로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open</a:t>
            </a:r>
            <a:endParaRPr lang="en-US" sz="2000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cd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practice2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tensorboard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logdir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=./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training</a:t>
            </a:r>
          </a:p>
          <a:p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http://localhost:6006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/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로 접속하여 확인하기</a:t>
            </a:r>
            <a:endParaRPr lang="en-US" altLang="ko-KR" sz="2000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5"/>
          <a:srcRect l="58281" t="34500" r="7891" b="5250"/>
          <a:stretch/>
        </p:blipFill>
        <p:spPr>
          <a:xfrm>
            <a:off x="2381409" y="3527733"/>
            <a:ext cx="7667466" cy="322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65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Object </a:t>
            </a:r>
            <a:r>
              <a:rPr lang="en-US" altLang="ko-KR" sz="3200" dirty="0" smtClean="0"/>
              <a:t>Detection</a:t>
            </a:r>
            <a:r>
              <a:rPr lang="ko-KR" altLang="en-US" sz="3200" dirty="0"/>
              <a:t>이란</a:t>
            </a:r>
            <a:r>
              <a:rPr lang="en-US" altLang="ko-KR" sz="3200" dirty="0"/>
              <a:t>... 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63873" y="2287518"/>
                <a:ext cx="3738572" cy="3293209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lvl="1"/>
                <a:r>
                  <a:rPr lang="en-US" altLang="ko-KR" sz="2400" dirty="0" smtClean="0">
                    <a:solidFill>
                      <a:srgbClr val="0070C0"/>
                    </a:solidFill>
                  </a:rPr>
                  <a:t>1. </a:t>
                </a:r>
                <a:r>
                  <a:rPr lang="en-US" altLang="ko-KR" sz="2400" dirty="0">
                    <a:solidFill>
                      <a:srgbClr val="0070C0"/>
                    </a:solidFill>
                  </a:rPr>
                  <a:t>Task </a:t>
                </a:r>
                <a:r>
                  <a:rPr lang="ko-KR" altLang="en-US" sz="2400" dirty="0">
                    <a:solidFill>
                      <a:srgbClr val="0070C0"/>
                    </a:solidFill>
                  </a:rPr>
                  <a:t>소개</a:t>
                </a:r>
                <a:endParaRPr lang="en-US" altLang="ko-KR" sz="2400" dirty="0">
                  <a:solidFill>
                    <a:srgbClr val="0070C0"/>
                  </a:solidFill>
                </a:endParaRPr>
              </a:p>
              <a:p>
                <a:pPr lvl="1"/>
                <a:r>
                  <a:rPr lang="en-US" altLang="ko-KR" sz="2400" dirty="0" smtClean="0"/>
                  <a:t> </a:t>
                </a:r>
              </a:p>
              <a:p>
                <a:pPr marL="742950" lvl="1" indent="-285750">
                  <a:buFont typeface="Wingdings" panose="05000000000000000000" pitchFamily="2" charset="2"/>
                  <a:buChar char="ü"/>
                </a:pPr>
                <a:r>
                  <a:rPr lang="en-US" altLang="ko-KR" sz="2000" dirty="0" smtClean="0"/>
                  <a:t>Bounding box</a:t>
                </a:r>
              </a:p>
              <a:p>
                <a:pPr lvl="2"/>
                <a:r>
                  <a:rPr lang="en-US" altLang="ko-KR" sz="2000" dirty="0" smtClean="0"/>
                  <a:t>(</a:t>
                </a:r>
                <a14:m>
                  <m:oMath xmlns:m="http://schemas.openxmlformats.org/officeDocument/2006/math">
                    <m:r>
                      <a:rPr lang="en-US" altLang="ko-KR" sz="200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sz="20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ko-KR" sz="200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ko-KR" sz="20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ko-KR" sz="2000" i="1" dirty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altLang="ko-KR" sz="20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ko-KR" sz="2000" i="1" dirty="0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ko-KR" sz="2000" dirty="0" smtClean="0"/>
                  <a:t>)</a:t>
                </a:r>
              </a:p>
              <a:p>
                <a:pPr marL="742950" lvl="1" indent="-285750">
                  <a:buFont typeface="Wingdings" panose="05000000000000000000" pitchFamily="2" charset="2"/>
                  <a:buChar char="ü"/>
                </a:pPr>
                <a:r>
                  <a:rPr lang="en-US" altLang="ko-KR" sz="2000" dirty="0" smtClean="0"/>
                  <a:t>Classification</a:t>
                </a:r>
              </a:p>
              <a:p>
                <a:pPr lvl="1"/>
                <a:r>
                  <a:rPr lang="en-US" altLang="ko-KR" sz="2000" dirty="0" smtClean="0"/>
                  <a:t>	(</a:t>
                </a:r>
                <a:r>
                  <a:rPr lang="en-US" altLang="ko-KR" sz="2000" dirty="0"/>
                  <a:t>dog, cat, person, </a:t>
                </a:r>
                <a:r>
                  <a:rPr lang="en-US" altLang="ko-KR" sz="2000" dirty="0" smtClean="0"/>
                  <a:t>…)</a:t>
                </a:r>
              </a:p>
              <a:p>
                <a:pPr marL="742950" lvl="1" indent="-285750">
                  <a:buFont typeface="Wingdings" panose="05000000000000000000" pitchFamily="2" charset="2"/>
                  <a:buChar char="ü"/>
                </a:pPr>
                <a:r>
                  <a:rPr lang="en-US" altLang="ko-KR" sz="2000" dirty="0" smtClean="0"/>
                  <a:t>Multi-Object</a:t>
                </a:r>
              </a:p>
              <a:p>
                <a:pPr lvl="2"/>
                <a:r>
                  <a:rPr lang="en-US" altLang="ko-KR" sz="2000" dirty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20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20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20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sz="2000" dirty="0"/>
                  <a:t>) -&gt; </a:t>
                </a:r>
                <a:r>
                  <a:rPr lang="en-US" altLang="ko-KR" sz="2000" dirty="0" smtClean="0"/>
                  <a:t>Dog</a:t>
                </a:r>
              </a:p>
              <a:p>
                <a:pPr lvl="2"/>
                <a:r>
                  <a:rPr lang="en-US" altLang="ko-KR" sz="2000" dirty="0" smtClean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ko-KR" sz="2000" dirty="0" smtClean="0"/>
                  <a:t>) -&gt; Person</a:t>
                </a:r>
              </a:p>
              <a:p>
                <a:pPr lvl="1"/>
                <a:endParaRPr lang="en-US" altLang="ko-KR" sz="2000" dirty="0" smtClean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3873" y="2287518"/>
                <a:ext cx="3738572" cy="3293209"/>
              </a:xfrm>
              <a:prstGeom prst="rect">
                <a:avLst/>
              </a:prstGeom>
              <a:blipFill rotWithShape="0">
                <a:blip r:embed="rId2"/>
                <a:stretch>
                  <a:fillRect t="-1661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/>
          <p:cNvSpPr/>
          <p:nvPr/>
        </p:nvSpPr>
        <p:spPr>
          <a:xfrm>
            <a:off x="9508231" y="1110096"/>
            <a:ext cx="9551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ko-KR" sz="2400" dirty="0" smtClean="0">
                <a:solidFill>
                  <a:prstClr val="black"/>
                </a:solidFill>
              </a:rPr>
              <a:t>Result</a:t>
            </a:r>
            <a:endParaRPr lang="en-US" altLang="ko-KR" sz="2400" dirty="0">
              <a:solidFill>
                <a:prstClr val="black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7900119" y="3934123"/>
            <a:ext cx="483032" cy="6957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9"/>
          <p:cNvSpPr/>
          <p:nvPr/>
        </p:nvSpPr>
        <p:spPr>
          <a:xfrm>
            <a:off x="5131072" y="1110095"/>
            <a:ext cx="14716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ko-KR" sz="2400" dirty="0" smtClean="0">
                <a:solidFill>
                  <a:prstClr val="black"/>
                </a:solidFill>
              </a:rPr>
              <a:t>Input data</a:t>
            </a:r>
            <a:endParaRPr lang="en-US" altLang="ko-KR" sz="2400" dirty="0">
              <a:solidFill>
                <a:prstClr val="black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775" y="1989988"/>
            <a:ext cx="3228072" cy="438425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05" t="12136" r="29483" b="11205"/>
          <a:stretch/>
        </p:blipFill>
        <p:spPr>
          <a:xfrm>
            <a:off x="8581471" y="1989987"/>
            <a:ext cx="3228072" cy="438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05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" y="603857"/>
            <a:ext cx="172899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prstClr val="black"/>
                </a:solidFill>
              </a:rPr>
              <a:t>4-4. Evaluation</a:t>
            </a:r>
            <a:endParaRPr lang="en-US" altLang="ko-KR" sz="2000" dirty="0">
              <a:solidFill>
                <a:prstClr val="black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90223" y="1045757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Evaluation </a:t>
            </a:r>
            <a:r>
              <a:rPr lang="ko-KR" altLang="en-US" sz="2000" b="1" dirty="0" smtClean="0"/>
              <a:t>결과 시각화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790223" y="1559866"/>
            <a:ext cx="10802370" cy="501675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Jupyter</a:t>
            </a:r>
            <a:r>
              <a:rPr 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notebook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에서 새로운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terminal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추가로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open</a:t>
            </a:r>
            <a:endParaRPr lang="en-US" sz="2000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python object_detection/legacy/eval.py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logtostderr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pipeline_config_path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=practice2/faster_rcnn_resnet50_pets.config --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checkpoint_dir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=practice2/training --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eval_dir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=practice2/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eval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이전 </a:t>
            </a:r>
            <a:r>
              <a:rPr lang="en-US" altLang="ko-KR" sz="20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tensorboard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는 종료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이전 </a:t>
            </a:r>
            <a:r>
              <a:rPr lang="en-US" altLang="ko-KR" sz="20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tensorboard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terminal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창도 함께 종료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)</a:t>
            </a: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Jupyter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 notebook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에서 새로운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terminal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추가로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open</a:t>
            </a:r>
          </a:p>
          <a:p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cd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practice2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tensorboard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--</a:t>
            </a:r>
            <a:r>
              <a:rPr lang="en-US" altLang="ko-KR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logdir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=./</a:t>
            </a:r>
            <a:r>
              <a:rPr lang="en-US" altLang="ko-KR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eval</a:t>
            </a:r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  <a:hlinkClick r:id="rId4"/>
            </a:endParaRP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http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://localhost:6006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/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로 접속하여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evaluation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결과 확인하기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; image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메뉴 클릭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.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endParaRPr lang="en-US" altLang="ko-KR" sz="2000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endParaRPr lang="en-US" altLang="ko-KR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2000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64500" y="6090245"/>
            <a:ext cx="3757760" cy="369332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r>
              <a:rPr lang="en-US" altLang="ko-KR" dirty="0" smtClean="0"/>
              <a:t>6006~6008 : </a:t>
            </a:r>
            <a:r>
              <a:rPr lang="ko-KR" altLang="en-US" dirty="0" smtClean="0"/>
              <a:t>사용한 포트 번호 확인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750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" y="603857"/>
            <a:ext cx="1728999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prstClr val="black"/>
                </a:solidFill>
              </a:rPr>
              <a:t>4-4. Evaluation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rcRect l="54375" t="9751" r="29610" b="3999"/>
          <a:stretch/>
        </p:blipFill>
        <p:spPr>
          <a:xfrm>
            <a:off x="2638302" y="731521"/>
            <a:ext cx="6143747" cy="585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50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" y="603857"/>
            <a:ext cx="1518877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prstClr val="black"/>
                </a:solidFill>
              </a:rPr>
              <a:t>4-5. Freezing</a:t>
            </a:r>
            <a:endParaRPr lang="en-US" altLang="ko-KR" sz="2000" dirty="0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18130" y="1078604"/>
            <a:ext cx="10802370" cy="563231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ko-K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Jupyter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 notebook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에서 새로운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terminal 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추가로 </a:t>
            </a:r>
            <a:r>
              <a:rPr lang="en-US" altLang="ko-KR" sz="2000" dirty="0">
                <a:solidFill>
                  <a:schemeClr val="tx1"/>
                </a:solidFill>
                <a:latin typeface="Consolas" panose="020B0609020204030204" pitchFamily="49" charset="0"/>
              </a:rPr>
              <a:t>open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cd ~/../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usr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/local/lib/python3.5/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dist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-packages/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/models/research/practice2</a:t>
            </a: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cd training</a:t>
            </a:r>
          </a:p>
          <a:p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ls</a:t>
            </a:r>
          </a:p>
          <a:p>
            <a:r>
              <a:rPr lang="en-US" altLang="ko-KR" sz="20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ckpt</a:t>
            </a:r>
            <a:r>
              <a:rPr lang="ko-KR" altLang="en-US" sz="2000" dirty="0">
                <a:solidFill>
                  <a:schemeClr val="tx1"/>
                </a:solidFill>
                <a:latin typeface="Consolas" panose="020B0609020204030204" pitchFamily="49" charset="0"/>
              </a:rPr>
              <a:t>파일들 중에서 제일 번호 높은 것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확인</a:t>
            </a:r>
            <a:endParaRPr lang="en-US" altLang="ko-KR" sz="2000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NUM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</a:t>
            </a:r>
            <a:r>
              <a:rPr lang="ko-KR" alt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제일 높은 번호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(ex. NUM=336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cd ..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python ../object_detection/export_inference_graph.py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input_type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image_tensor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pipeline_config_path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./faster_rcnn_resnet50_pets.config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trained_checkpoint_prefix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=./training/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model.ckpt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-$NUM --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output_directory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./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freeze</a:t>
            </a:r>
          </a:p>
          <a:p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cd freeze</a:t>
            </a: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ls 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# </a:t>
            </a:r>
            <a:r>
              <a:rPr lang="en-US" altLang="ko-KR" sz="20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frozen_inference-graph.pb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파일을 </a:t>
            </a:r>
            <a:r>
              <a:rPr lang="en-US" altLang="ko-KR" sz="20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OpenVINO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로 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Inference </a:t>
            </a:r>
            <a:r>
              <a:rPr lang="ko-KR" altLang="en-US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할때 사용합니다</a:t>
            </a:r>
            <a:r>
              <a:rPr lang="en-US" altLang="ko-KR" sz="20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49063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4494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Trained model copy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89819"/>
            <a:ext cx="11116377" cy="5030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000" dirty="0">
                <a:solidFill>
                  <a:schemeClr val="accent5"/>
                </a:solidFill>
              </a:rPr>
              <a:t>NUC </a:t>
            </a:r>
            <a:r>
              <a:rPr lang="ko-KR" altLang="en-US" sz="2000" dirty="0">
                <a:solidFill>
                  <a:schemeClr val="accent5"/>
                </a:solidFill>
              </a:rPr>
              <a:t>에서 서버에 접속 하고 </a:t>
            </a:r>
            <a:r>
              <a:rPr lang="en-US" altLang="ko-KR" sz="2000" dirty="0" err="1">
                <a:solidFill>
                  <a:schemeClr val="accent5"/>
                </a:solidFill>
              </a:rPr>
              <a:t>docker</a:t>
            </a:r>
            <a:r>
              <a:rPr lang="en-US" altLang="ko-KR" sz="2000" dirty="0">
                <a:solidFill>
                  <a:schemeClr val="accent5"/>
                </a:solidFill>
              </a:rPr>
              <a:t> </a:t>
            </a:r>
            <a:r>
              <a:rPr lang="ko-KR" altLang="en-US" sz="2000" dirty="0" smtClean="0">
                <a:solidFill>
                  <a:schemeClr val="accent5"/>
                </a:solidFill>
              </a:rPr>
              <a:t>에서 만든 </a:t>
            </a:r>
            <a:endParaRPr lang="en-US" altLang="ko-KR" sz="2000" dirty="0" smtClean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altLang="ko-KR" sz="2000" dirty="0" smtClean="0">
                <a:solidFill>
                  <a:schemeClr val="accent5"/>
                </a:solidFill>
              </a:rPr>
              <a:t>DL </a:t>
            </a:r>
            <a:r>
              <a:rPr lang="ko-KR" altLang="en-US" sz="2000" dirty="0" smtClean="0">
                <a:solidFill>
                  <a:schemeClr val="accent5"/>
                </a:solidFill>
              </a:rPr>
              <a:t>모델 파일 서버에 복사 </a:t>
            </a:r>
            <a:endParaRPr lang="ko-KR" altLang="en-US" sz="20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altLang="ko-KR" sz="2000" dirty="0" smtClean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altLang="ko-KR" sz="2000" dirty="0" smtClean="0"/>
          </a:p>
          <a:p>
            <a:pPr marL="0" indent="0">
              <a:buNone/>
            </a:pPr>
            <a:endParaRPr lang="en-US" altLang="ko-KR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741144" y="4388409"/>
            <a:ext cx="9528506" cy="77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000" dirty="0" smtClean="0">
                <a:solidFill>
                  <a:schemeClr val="accent5"/>
                </a:solidFill>
              </a:rPr>
              <a:t>NUC </a:t>
            </a:r>
            <a:r>
              <a:rPr lang="ko-KR" altLang="en-US" sz="2000" dirty="0" smtClean="0">
                <a:solidFill>
                  <a:schemeClr val="accent5"/>
                </a:solidFill>
              </a:rPr>
              <a:t>에서 서버에 복사된 파일을 다시 </a:t>
            </a:r>
            <a:r>
              <a:rPr lang="en-US" altLang="ko-KR" sz="2000" dirty="0" smtClean="0">
                <a:solidFill>
                  <a:schemeClr val="accent5"/>
                </a:solidFill>
              </a:rPr>
              <a:t>NUC</a:t>
            </a:r>
            <a:r>
              <a:rPr lang="ko-KR" altLang="en-US" sz="2000" dirty="0" smtClean="0">
                <a:solidFill>
                  <a:schemeClr val="accent5"/>
                </a:solidFill>
              </a:rPr>
              <a:t>에 복사</a:t>
            </a:r>
            <a:r>
              <a:rPr lang="en-US" altLang="ko-KR" sz="2000" dirty="0" smtClean="0">
                <a:solidFill>
                  <a:schemeClr val="accent5"/>
                </a:solidFill>
              </a:rPr>
              <a:t>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ko-KR" altLang="en-US" sz="2000" dirty="0" smtClean="0">
                <a:solidFill>
                  <a:schemeClr val="accent5"/>
                </a:solidFill>
              </a:rPr>
              <a:t> 다음에 </a:t>
            </a:r>
            <a:r>
              <a:rPr lang="en-US" altLang="ko-KR" sz="2000" dirty="0" err="1" smtClean="0">
                <a:solidFill>
                  <a:schemeClr val="accent5"/>
                </a:solidFill>
              </a:rPr>
              <a:t>OpenVINO</a:t>
            </a:r>
            <a:r>
              <a:rPr lang="ko-KR" altLang="en-US" sz="2000" dirty="0" smtClean="0">
                <a:solidFill>
                  <a:schemeClr val="accent5"/>
                </a:solidFill>
              </a:rPr>
              <a:t>로 </a:t>
            </a:r>
            <a:r>
              <a:rPr lang="en-US" altLang="ko-KR" sz="2000" dirty="0" smtClean="0">
                <a:solidFill>
                  <a:schemeClr val="accent5"/>
                </a:solidFill>
              </a:rPr>
              <a:t>Inference  </a:t>
            </a:r>
            <a:r>
              <a:rPr lang="ko-KR" altLang="en-US" sz="2000" dirty="0" smtClean="0">
                <a:solidFill>
                  <a:schemeClr val="accent5"/>
                </a:solidFill>
              </a:rPr>
              <a:t>하기 위해 파일 컨버젼</a:t>
            </a:r>
            <a:r>
              <a:rPr lang="en-US" altLang="ko-KR" sz="2000" dirty="0" smtClean="0">
                <a:solidFill>
                  <a:schemeClr val="accent5"/>
                </a:solidFill>
              </a:rPr>
              <a:t>/</a:t>
            </a:r>
            <a:r>
              <a:rPr lang="en-US" altLang="ko-KR" sz="2000" dirty="0" err="1" smtClean="0">
                <a:solidFill>
                  <a:schemeClr val="accent5"/>
                </a:solidFill>
              </a:rPr>
              <a:t>OpenVINO</a:t>
            </a:r>
            <a:r>
              <a:rPr lang="en-US" altLang="ko-KR" sz="2000" dirty="0" smtClean="0">
                <a:solidFill>
                  <a:schemeClr val="accent5"/>
                </a:solidFill>
              </a:rPr>
              <a:t> model </a:t>
            </a:r>
            <a:r>
              <a:rPr lang="ko-KR" altLang="en-US" sz="2000" dirty="0" smtClean="0">
                <a:solidFill>
                  <a:schemeClr val="accent5"/>
                </a:solidFill>
              </a:rPr>
              <a:t>만들때 사용</a:t>
            </a:r>
            <a:r>
              <a:rPr lang="en-US" altLang="ko-KR" sz="2000" dirty="0" smtClean="0">
                <a:solidFill>
                  <a:schemeClr val="accent5"/>
                </a:solidFill>
              </a:rPr>
              <a:t>. </a:t>
            </a:r>
            <a:endParaRPr lang="ko-KR" altLang="en-US" sz="2000" dirty="0">
              <a:solidFill>
                <a:schemeClr val="accent5"/>
              </a:solidFill>
            </a:endParaRPr>
          </a:p>
        </p:txBody>
      </p:sp>
      <p:sp>
        <p:nvSpPr>
          <p:cNvPr id="7" name="CustomShape 3"/>
          <p:cNvSpPr/>
          <p:nvPr/>
        </p:nvSpPr>
        <p:spPr>
          <a:xfrm>
            <a:off x="838199" y="2252584"/>
            <a:ext cx="10740992" cy="1843558"/>
          </a:xfrm>
          <a:prstGeom prst="rect">
            <a:avLst/>
          </a:prstGeom>
          <a:solidFill>
            <a:schemeClr val="accent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ssh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-X -p 2019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  <a:hlinkClick r:id="rId2"/>
              </a:rPr>
              <a:t>ai@gw.teratec.co.kr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–L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8888:localhost:8888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–L 6006:localhost:6006ppwd</a:t>
            </a:r>
            <a:endParaRPr lang="en-US" sz="2000" b="0" strike="noStrike" spc="-1" dirty="0" smtClean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Intel Clear"/>
              <a:ea typeface="Intel Clear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ai@ai-S2600WFT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:~$ 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docker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ps</a:t>
            </a:r>
            <a:endParaRPr lang="en-US" sz="1990" b="0" strike="noStrike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ai@ai-S2600WFT:~$ 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sudo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docker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cp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eafbeef2d209:/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usr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/local/lib/python3.5/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dist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-packages/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tensorflow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/models/research/practice2/freeze/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frozen_inference_graph.pb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./</a:t>
            </a:r>
            <a:endParaRPr lang="en-US" sz="1990" b="0" strike="noStrike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4"/>
          <p:cNvSpPr/>
          <p:nvPr/>
        </p:nvSpPr>
        <p:spPr>
          <a:xfrm>
            <a:off x="741144" y="5483135"/>
            <a:ext cx="10838047" cy="858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$ </a:t>
            </a:r>
            <a:r>
              <a:rPr lang="en-US" sz="2000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cd </a:t>
            </a:r>
            <a:r>
              <a:rPr lang="en-US" sz="2000" spc="-1" dirty="0" err="1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my_model</a:t>
            </a:r>
            <a:endParaRPr lang="en-US" sz="2000" b="0" strike="noStrike" spc="-1" dirty="0" smtClean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Intel Clear"/>
              <a:ea typeface="Intel Clear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$ </a:t>
            </a:r>
            <a:r>
              <a:rPr lang="en-US" sz="2000" b="0" strike="noStrike" spc="-1" dirty="0" err="1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scp</a:t>
            </a:r>
            <a:r>
              <a:rPr lang="en-US" sz="2000" b="0" strike="noStrike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-P 2019 ai@gw.teratec.co.kr://home/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ai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/</a:t>
            </a:r>
            <a:r>
              <a:rPr lang="en-US" sz="2000" b="0" strike="noStrike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frozen_inference_graph.pb</a:t>
            </a:r>
            <a:r>
              <a:rPr lang="en-US" sz="2000" b="0" strike="noStrike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 </a:t>
            </a:r>
            <a:r>
              <a:rPr lang="en-US" sz="2000" b="0" strike="noStrike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  <a:latin typeface="Intel Clear"/>
                <a:ea typeface="Intel Clear"/>
              </a:rPr>
              <a:t>./   </a:t>
            </a:r>
            <a:endParaRPr lang="en-US" sz="1990" b="0" strike="noStrike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935435" y="1071301"/>
            <a:ext cx="2643756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  <a:r>
              <a:rPr lang="ko-KR" altLang="en-US" dirty="0" smtClean="0"/>
              <a:t>각자 다르게 설정</a:t>
            </a:r>
            <a:endParaRPr lang="en-US" altLang="ko-KR" dirty="0" smtClean="0"/>
          </a:p>
          <a:p>
            <a:r>
              <a:rPr lang="en-US" altLang="ko-KR" dirty="0" err="1" smtClean="0"/>
              <a:t>ai@gw</a:t>
            </a:r>
            <a:r>
              <a:rPr lang="en-US" altLang="ko-KR" dirty="0" smtClean="0"/>
              <a:t> ai1@gw ai2@gw</a:t>
            </a:r>
          </a:p>
          <a:p>
            <a:r>
              <a:rPr lang="en-US" altLang="ko-KR" dirty="0" smtClean="0"/>
              <a:t>-L 8888~89890:8888</a:t>
            </a:r>
          </a:p>
          <a:p>
            <a:r>
              <a:rPr lang="en-US" altLang="ko-KR" dirty="0" smtClean="0"/>
              <a:t>-L 6006~6008:6006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567319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Trained model copy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1116377" cy="5030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>
                <a:solidFill>
                  <a:schemeClr val="accent5"/>
                </a:solidFill>
              </a:rPr>
              <a:t>Server  </a:t>
            </a:r>
            <a:r>
              <a:rPr lang="ko-KR" altLang="en-US" dirty="0" smtClean="0">
                <a:solidFill>
                  <a:schemeClr val="accent5"/>
                </a:solidFill>
              </a:rPr>
              <a:t>에서 실행</a:t>
            </a:r>
            <a:endParaRPr lang="en-US" altLang="ko-KR" dirty="0" smtClean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altLang="ko-KR" dirty="0" smtClean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</p:txBody>
      </p:sp>
      <p:sp>
        <p:nvSpPr>
          <p:cNvPr id="4" name="Rectangle 3"/>
          <p:cNvSpPr/>
          <p:nvPr/>
        </p:nvSpPr>
        <p:spPr>
          <a:xfrm>
            <a:off x="741146" y="2328679"/>
            <a:ext cx="10838046" cy="117491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(base) miruware@digit1: ~$ </a:t>
            </a:r>
            <a:r>
              <a:rPr lang="en-US" altLang="ko-KR" sz="20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docker</a:t>
            </a:r>
            <a:r>
              <a:rPr lang="en-US" altLang="ko-KR" sz="20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</a:t>
            </a:r>
            <a:r>
              <a:rPr lang="en-US" altLang="ko-KR" sz="20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ps</a:t>
            </a:r>
            <a:endParaRPr lang="en-US" altLang="ko-KR" sz="2000" dirty="0">
              <a:solidFill>
                <a:schemeClr val="tx1"/>
              </a:solidFill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r>
              <a:rPr lang="en-US" altLang="ko-KR" sz="20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(base) miruware@digit1: ~$ </a:t>
            </a:r>
            <a:r>
              <a:rPr lang="en-US" altLang="ko-KR" sz="20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docker</a:t>
            </a:r>
            <a:r>
              <a:rPr lang="en-US" altLang="ko-KR" sz="20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</a:t>
            </a:r>
            <a:r>
              <a:rPr lang="en-US" altLang="ko-KR" sz="20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cp</a:t>
            </a:r>
            <a:r>
              <a:rPr lang="en-US" altLang="ko-KR" sz="20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577357ecee57 ./</a:t>
            </a:r>
            <a:r>
              <a:rPr lang="en-US" altLang="ko-KR" sz="20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usr</a:t>
            </a:r>
            <a:r>
              <a:rPr lang="en-US" altLang="ko-KR" sz="20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/local/lib/python3.5/</a:t>
            </a:r>
            <a:r>
              <a:rPr lang="en-US" altLang="ko-KR" sz="20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dist</a:t>
            </a:r>
            <a:r>
              <a:rPr lang="en-US" altLang="ko-KR" sz="20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-packages/</a:t>
            </a:r>
            <a:r>
              <a:rPr lang="en-US" altLang="ko-KR" sz="20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tensorflow</a:t>
            </a:r>
            <a:r>
              <a:rPr lang="en-US" altLang="ko-KR" sz="20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/models/research/practice2/freeze/</a:t>
            </a:r>
            <a:r>
              <a:rPr lang="en-US" altLang="ko-KR" sz="2000" dirty="0" err="1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saved_model.pb</a:t>
            </a:r>
            <a:r>
              <a:rPr lang="en-US" altLang="ko-KR" sz="2000" dirty="0">
                <a:solidFill>
                  <a:schemeClr val="tx1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. </a:t>
            </a:r>
          </a:p>
        </p:txBody>
      </p:sp>
      <p:sp>
        <p:nvSpPr>
          <p:cNvPr id="5" name="Rectangle 4"/>
          <p:cNvSpPr/>
          <p:nvPr/>
        </p:nvSpPr>
        <p:spPr>
          <a:xfrm>
            <a:off x="741144" y="4452137"/>
            <a:ext cx="10838047" cy="400110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$ </a:t>
            </a:r>
            <a:r>
              <a:rPr lang="en-US" altLang="ko-KR" sz="2000" dirty="0" err="1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scp</a:t>
            </a:r>
            <a:r>
              <a:rPr lang="en-US" altLang="ko-KR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–P 2000 miruware@miruware.iptime.org://home/</a:t>
            </a:r>
            <a:r>
              <a:rPr lang="en-US" altLang="ko-KR" sz="2000" dirty="0" err="1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miruware</a:t>
            </a:r>
            <a:r>
              <a:rPr lang="en-US" altLang="ko-KR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/</a:t>
            </a:r>
            <a:r>
              <a:rPr lang="en-US" altLang="ko-KR" sz="2000" dirty="0" err="1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saved_model</a:t>
            </a:r>
            <a:r>
              <a:rPr lang="en-US" altLang="ko-KR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/</a:t>
            </a:r>
            <a:r>
              <a:rPr lang="en-US" altLang="ko-KR" sz="2000" dirty="0" err="1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pb</a:t>
            </a:r>
            <a:r>
              <a:rPr lang="en-US" altLang="ko-KR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 .</a:t>
            </a:r>
            <a:endParaRPr lang="ko-KR" altLang="en-US" sz="2000" dirty="0">
              <a:latin typeface="Intel Clear" panose="020B0604020203020204" pitchFamily="34" charset="0"/>
              <a:cs typeface="Intel Clear" panose="020B0604020203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41145" y="3821984"/>
            <a:ext cx="2438488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800" dirty="0">
                <a:solidFill>
                  <a:schemeClr val="accent5"/>
                </a:solidFill>
              </a:rPr>
              <a:t>NUC </a:t>
            </a:r>
            <a:r>
              <a:rPr lang="ko-KR" altLang="en-US" sz="2800" dirty="0">
                <a:solidFill>
                  <a:schemeClr val="accent5"/>
                </a:solidFill>
              </a:rPr>
              <a:t>에서 실행</a:t>
            </a:r>
          </a:p>
        </p:txBody>
      </p:sp>
    </p:spTree>
    <p:extLst>
      <p:ext uri="{BB962C8B-B14F-4D97-AF65-F5344CB8AC3E}">
        <p14:creationId xmlns:p14="http://schemas.microsoft.com/office/powerpoint/2010/main" val="154940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en-US" altLang="ko-KR" sz="3200" dirty="0" smtClean="0">
                <a:solidFill>
                  <a:prstClr val="black"/>
                </a:solidFill>
              </a:rPr>
              <a:t>Inference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" y="603857"/>
            <a:ext cx="2288062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prstClr val="black"/>
                </a:solidFill>
              </a:rPr>
              <a:t>Model optimization </a:t>
            </a:r>
            <a:endParaRPr lang="en-US" altLang="ko-KR" sz="2000" dirty="0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9600" y="1545545"/>
            <a:ext cx="10972800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mkdir 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model_dir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mkdir 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object_detection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export MODEL_DIR=$HOME/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model_dir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export VINO_PATH=/opt/intel/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computer_vision_sdk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deployment_tools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export WK_DIR</a:t>
            </a:r>
            <a:r>
              <a:rPr lang="en-US" altLang="ko-KR" sz="2000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=$HOME/</a:t>
            </a:r>
            <a:r>
              <a:rPr lang="en-US" altLang="ko-KR" sz="2000" spc="-1" dirty="0" err="1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object_detection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export SAMPLES_PATH=$</a:t>
            </a:r>
            <a:r>
              <a:rPr lang="en-US" altLang="ko-KR" sz="2000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WK_DIR/samples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5781" y="1029370"/>
            <a:ext cx="132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accent5"/>
                </a:solidFill>
              </a:rPr>
              <a:t>환경설정</a:t>
            </a:r>
            <a:endParaRPr lang="ko-KR" altLang="en-US" sz="2000" dirty="0">
              <a:solidFill>
                <a:schemeClr val="accent5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5013929"/>
            <a:ext cx="10972800" cy="132343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latinLnBrk="1"/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mkdir -p $WK_DIR/samples
$ cd $WK_DIR/samples
$ 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cmake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-DCMAKE_BUILD_TYPE=Release $VINO_PATH/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inference_engine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/samples
$ </a:t>
            </a:r>
            <a:r>
              <a:rPr lang="en-US" altLang="ko-KR" sz="2000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make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5780" y="4282311"/>
            <a:ext cx="4081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accent5"/>
                </a:solidFill>
              </a:rPr>
              <a:t>Build </a:t>
            </a:r>
            <a:r>
              <a:rPr lang="en-US" altLang="ko-KR" sz="2000" dirty="0">
                <a:solidFill>
                  <a:schemeClr val="accent5"/>
                </a:solidFill>
              </a:rPr>
              <a:t>inference engine </a:t>
            </a:r>
            <a:r>
              <a:rPr lang="en-US" altLang="ko-KR" sz="2000" dirty="0" smtClean="0">
                <a:solidFill>
                  <a:schemeClr val="accent5"/>
                </a:solidFill>
              </a:rPr>
              <a:t>samples</a:t>
            </a:r>
            <a:endParaRPr lang="ko-KR" altLang="en-US" sz="20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859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en-US" altLang="ko-KR" sz="3200" dirty="0" smtClean="0">
                <a:solidFill>
                  <a:prstClr val="black"/>
                </a:solidFill>
              </a:rPr>
              <a:t>Inference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" y="603857"/>
            <a:ext cx="1226554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prstClr val="black"/>
                </a:solidFill>
              </a:rPr>
              <a:t>Inference </a:t>
            </a:r>
            <a:endParaRPr lang="en-US" altLang="ko-KR" sz="2000" dirty="0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0770" y="4670559"/>
            <a:ext cx="10972800" cy="70788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lvl="0"/>
            <a:r>
              <a:rPr lang="en-US" altLang="ko-KR" sz="2000" dirty="0" smtClean="0">
                <a:solidFill>
                  <a:srgbClr val="FFFF00"/>
                </a:solidFill>
              </a:rPr>
              <a:t>$ $SAMPLES_PATH/intel64/Release/</a:t>
            </a:r>
            <a:r>
              <a:rPr lang="en-US" altLang="ko-KR" sz="2000" dirty="0" err="1" smtClean="0">
                <a:solidFill>
                  <a:srgbClr val="FFFF00"/>
                </a:solidFill>
              </a:rPr>
              <a:t>object_detection_demo_ssd_async</a:t>
            </a:r>
            <a:r>
              <a:rPr lang="en-US" altLang="ko-KR" sz="2000" dirty="0" smtClean="0">
                <a:solidFill>
                  <a:srgbClr val="FFFF00"/>
                </a:solidFill>
              </a:rPr>
              <a:t>  -I  “cam”  -</a:t>
            </a:r>
            <a:r>
              <a:rPr lang="en-US" altLang="ko-KR" sz="2000" dirty="0">
                <a:solidFill>
                  <a:srgbClr val="FFFF00"/>
                </a:solidFill>
              </a:rPr>
              <a:t>m $</a:t>
            </a:r>
            <a:r>
              <a:rPr lang="en-US" altLang="ko-KR" sz="2000" dirty="0" smtClean="0">
                <a:solidFill>
                  <a:srgbClr val="FFFF00"/>
                </a:solidFill>
              </a:rPr>
              <a:t>MODEL_DIR/model.ckpt.xml </a:t>
            </a:r>
            <a:endParaRPr lang="ko-KR" altLang="ko-KR" sz="2000" dirty="0">
              <a:solidFill>
                <a:srgbClr val="FFFF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50770" y="4244808"/>
            <a:ext cx="1321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accent5"/>
                </a:solidFill>
              </a:rPr>
              <a:t>추론</a:t>
            </a:r>
            <a:endParaRPr lang="ko-KR" altLang="en-US" sz="2000" dirty="0">
              <a:solidFill>
                <a:schemeClr val="accent5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0770" y="1655915"/>
            <a:ext cx="10972800" cy="224676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ko-KR" sz="2000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cd $MODEL_DIR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$ python3 $VINO_PATH/model_optimizer/mo.py  --framework 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tf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--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input_meta_graph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 $MODEL_DIR/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model.ckpt.meta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 --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output_dir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$MODEL_DIR/  --output=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detection_boxes,detection_scores,num_detections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 --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tensorflow_use_custom_operations_config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$VINO_PATH/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model_optimizer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/extensions/front/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tf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/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faster_rcnn_support.json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--</a:t>
            </a:r>
            <a:r>
              <a:rPr lang="en-US" altLang="ko-KR" sz="2000" spc="-1" dirty="0" err="1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tensorflow_object_detection_api_pipeline_config</a:t>
            </a:r>
            <a:r>
              <a:rPr lang="en-US" altLang="ko-KR" sz="2000" spc="-1" dirty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 $</a:t>
            </a:r>
            <a:r>
              <a:rPr lang="en-US" altLang="ko-KR" sz="2000" spc="-1" dirty="0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MODEL_DIR/</a:t>
            </a:r>
            <a:r>
              <a:rPr lang="en-US" altLang="ko-KR" sz="2000" spc="-1" dirty="0" err="1" smtClean="0">
                <a:solidFill>
                  <a:srgbClr val="FFFF00"/>
                </a:solidFill>
                <a:uFill>
                  <a:solidFill>
                    <a:srgbClr val="FFFFFF"/>
                  </a:solidFill>
                </a:uFill>
              </a:rPr>
              <a:t>pipeline.config</a:t>
            </a:r>
            <a:endParaRPr lang="en-US" altLang="ko-KR" spc="-1" dirty="0">
              <a:solidFill>
                <a:srgbClr val="FFFF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0770" y="1256271"/>
            <a:ext cx="21502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accent5"/>
                </a:solidFill>
              </a:rPr>
              <a:t>모델 최적화</a:t>
            </a:r>
            <a:endParaRPr lang="ko-KR" altLang="en-US" sz="20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484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591317" y="2547711"/>
            <a:ext cx="4667160" cy="542000"/>
          </a:xfrm>
        </p:spPr>
        <p:txBody>
          <a:bodyPr/>
          <a:lstStyle/>
          <a:p>
            <a:r>
              <a:rPr lang="en-US" altLang="ko-KR" sz="7200" dirty="0" smtClean="0"/>
              <a:t>THE END</a:t>
            </a:r>
            <a:endParaRPr lang="ko-KR" altLang="en-US" sz="7200" dirty="0"/>
          </a:p>
        </p:txBody>
      </p:sp>
    </p:spTree>
    <p:extLst>
      <p:ext uri="{BB962C8B-B14F-4D97-AF65-F5344CB8AC3E}">
        <p14:creationId xmlns:p14="http://schemas.microsoft.com/office/powerpoint/2010/main" val="198918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Object Detection</a:t>
            </a:r>
            <a:r>
              <a:rPr lang="ko-KR" altLang="en-US" sz="3200" dirty="0"/>
              <a:t>이란</a:t>
            </a:r>
            <a:r>
              <a:rPr lang="en-US" altLang="ko-KR" sz="3200" dirty="0"/>
              <a:t>... 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4056" y="1714444"/>
            <a:ext cx="4014994" cy="36009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lvl="1"/>
            <a:r>
              <a:rPr lang="en-US" altLang="ko-KR" sz="2400" dirty="0" smtClean="0">
                <a:solidFill>
                  <a:srgbClr val="0070C0"/>
                </a:solidFill>
              </a:rPr>
              <a:t>2. Data </a:t>
            </a:r>
            <a:r>
              <a:rPr lang="ko-KR" altLang="en-US" sz="2400" dirty="0" smtClean="0">
                <a:solidFill>
                  <a:srgbClr val="0070C0"/>
                </a:solidFill>
              </a:rPr>
              <a:t>소개</a:t>
            </a:r>
            <a:endParaRPr lang="en-US" altLang="ko-KR" sz="2400" dirty="0">
              <a:solidFill>
                <a:srgbClr val="0070C0"/>
              </a:solidFill>
            </a:endParaRPr>
          </a:p>
          <a:p>
            <a:pPr lvl="1"/>
            <a:r>
              <a:rPr lang="en-US" altLang="ko-KR" sz="2400" dirty="0" smtClean="0"/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000" dirty="0" smtClean="0"/>
              <a:t>Classification task</a:t>
            </a:r>
          </a:p>
          <a:p>
            <a:pPr lvl="1"/>
            <a:r>
              <a:rPr lang="en-US" altLang="ko-KR" sz="2000" dirty="0" smtClean="0"/>
              <a:t>Label -&gt; Class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0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000" dirty="0" smtClean="0"/>
              <a:t>Object Detection task</a:t>
            </a:r>
          </a:p>
          <a:p>
            <a:pPr lvl="1"/>
            <a:r>
              <a:rPr lang="en-US" altLang="ko-KR" sz="2000" dirty="0"/>
              <a:t>Label -&gt; Class + Bounding </a:t>
            </a:r>
            <a:r>
              <a:rPr lang="en-US" altLang="ko-KR" sz="2000" dirty="0" smtClean="0"/>
              <a:t>box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0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000" dirty="0" smtClean="0"/>
              <a:t>More expensive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0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000" dirty="0" smtClean="0"/>
              <a:t>Data labeling </a:t>
            </a:r>
            <a:r>
              <a:rPr lang="ko-KR" altLang="en-US" sz="2000" dirty="0" smtClean="0"/>
              <a:t>실습 예정</a:t>
            </a:r>
            <a:endParaRPr lang="en-US" altLang="ko-KR" sz="2000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61081" t="4973" r="15541" b="18702"/>
          <a:stretch/>
        </p:blipFill>
        <p:spPr>
          <a:xfrm>
            <a:off x="5033224" y="1714444"/>
            <a:ext cx="3526547" cy="359789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51486" t="8000" r="38446" b="47892"/>
          <a:stretch/>
        </p:blipFill>
        <p:spPr>
          <a:xfrm>
            <a:off x="8962766" y="1714444"/>
            <a:ext cx="2627872" cy="359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70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Object Detection</a:t>
            </a:r>
            <a:r>
              <a:rPr lang="ko-KR" altLang="en-US" sz="3200" dirty="0"/>
              <a:t>이란</a:t>
            </a:r>
            <a:r>
              <a:rPr lang="en-US" altLang="ko-KR" sz="3200" dirty="0"/>
              <a:t>... 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6435" y="1714444"/>
            <a:ext cx="4761256" cy="390876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lvl="1"/>
            <a:r>
              <a:rPr lang="en-US" altLang="ko-KR" sz="2400" dirty="0" smtClean="0">
                <a:solidFill>
                  <a:srgbClr val="0070C0"/>
                </a:solidFill>
              </a:rPr>
              <a:t>3. Model </a:t>
            </a:r>
            <a:r>
              <a:rPr lang="ko-KR" altLang="en-US" sz="2400" dirty="0" smtClean="0">
                <a:solidFill>
                  <a:srgbClr val="0070C0"/>
                </a:solidFill>
              </a:rPr>
              <a:t>소개</a:t>
            </a:r>
            <a:endParaRPr lang="en-US" altLang="ko-KR" sz="2400" dirty="0">
              <a:solidFill>
                <a:srgbClr val="0070C0"/>
              </a:solidFill>
            </a:endParaRPr>
          </a:p>
          <a:p>
            <a:pPr lvl="1"/>
            <a:r>
              <a:rPr lang="en-US" altLang="ko-KR" sz="2400" dirty="0" smtClean="0"/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000" dirty="0" smtClean="0"/>
              <a:t>R-CNN </a:t>
            </a:r>
            <a:r>
              <a:rPr lang="ko-KR" altLang="en-US" sz="2000" dirty="0" smtClean="0"/>
              <a:t>계열</a:t>
            </a:r>
            <a:r>
              <a:rPr lang="en-US" altLang="ko-KR" sz="2000" dirty="0"/>
              <a:t> </a:t>
            </a:r>
            <a:r>
              <a:rPr lang="en-US" altLang="ko-KR" sz="2000" dirty="0" smtClean="0"/>
              <a:t>– R-CNN, Fast R-CNN, </a:t>
            </a:r>
          </a:p>
          <a:p>
            <a:r>
              <a:rPr lang="en-US" altLang="ko-KR" sz="2000" dirty="0"/>
              <a:t>	</a:t>
            </a:r>
            <a:r>
              <a:rPr lang="en-US" altLang="ko-KR" sz="2000" dirty="0" smtClean="0"/>
              <a:t>	Faster R-CNN, …</a:t>
            </a:r>
          </a:p>
          <a:p>
            <a:r>
              <a:rPr lang="en-US" altLang="ko-KR" sz="2000" dirty="0" smtClean="0"/>
              <a:t>( Class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Bounding box</a:t>
            </a:r>
            <a:r>
              <a:rPr lang="ko-KR" altLang="en-US" sz="2000" dirty="0" smtClean="0"/>
              <a:t>를 따로 계산 </a:t>
            </a:r>
            <a:r>
              <a:rPr lang="en-US" altLang="ko-KR" sz="2000" dirty="0" smtClean="0"/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0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000" dirty="0" smtClean="0"/>
              <a:t>Single-shot </a:t>
            </a:r>
            <a:r>
              <a:rPr lang="ko-KR" altLang="en-US" sz="2000" dirty="0" smtClean="0"/>
              <a:t>계열</a:t>
            </a:r>
            <a:r>
              <a:rPr lang="en-US" altLang="ko-KR" sz="2000" dirty="0" smtClean="0"/>
              <a:t> – SSD, YOLO, …</a:t>
            </a:r>
          </a:p>
          <a:p>
            <a:r>
              <a:rPr lang="en-US" altLang="ko-KR" sz="2000" dirty="0" smtClean="0"/>
              <a:t>( Class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Bounding box</a:t>
            </a:r>
            <a:r>
              <a:rPr lang="ko-KR" altLang="en-US" sz="2000" dirty="0" smtClean="0"/>
              <a:t>를 한번에 계산 </a:t>
            </a:r>
            <a:r>
              <a:rPr lang="en-US" altLang="ko-KR" sz="2000" dirty="0" smtClean="0"/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0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000" dirty="0" smtClean="0"/>
              <a:t>Accuracy vs Speed tradeoff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0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000" dirty="0" smtClean="0"/>
              <a:t>Faster R-CNN</a:t>
            </a:r>
            <a:r>
              <a:rPr lang="ko-KR" altLang="en-US" sz="2000" dirty="0" smtClean="0"/>
              <a:t>을 사용할 예정</a:t>
            </a:r>
            <a:endParaRPr lang="en-US" altLang="ko-KR" sz="20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54662" t="19027" r="25135" b="15243"/>
          <a:stretch/>
        </p:blipFill>
        <p:spPr>
          <a:xfrm>
            <a:off x="6943614" y="673456"/>
            <a:ext cx="2789222" cy="283586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007" y="3660090"/>
            <a:ext cx="4891504" cy="291044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539527" y="6570535"/>
            <a:ext cx="22702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 smtClean="0"/>
              <a:t>Source: </a:t>
            </a:r>
            <a:r>
              <a:rPr lang="en-US" altLang="ko-KR" sz="700" dirty="0" smtClean="0">
                <a:hlinkClick r:id="rId4"/>
              </a:rPr>
              <a:t>https</a:t>
            </a:r>
            <a:r>
              <a:rPr lang="en-US" altLang="ko-KR" sz="700" dirty="0">
                <a:hlinkClick r:id="rId4"/>
              </a:rPr>
              <a:t>://</a:t>
            </a:r>
            <a:r>
              <a:rPr lang="en-US" altLang="ko-KR" sz="700" dirty="0" smtClean="0">
                <a:hlinkClick r:id="rId4"/>
              </a:rPr>
              <a:t>arxiv.org/abs/1506.01497</a:t>
            </a:r>
            <a:endParaRPr lang="en-US" altLang="ko-KR" sz="700" dirty="0" smtClean="0"/>
          </a:p>
          <a:p>
            <a:r>
              <a:rPr lang="en-US" altLang="ko-KR" sz="700" dirty="0" smtClean="0"/>
              <a:t>               </a:t>
            </a:r>
            <a:r>
              <a:rPr lang="en-US" altLang="ko-KR" sz="700" dirty="0" smtClean="0">
                <a:hlinkClick r:id="rId5"/>
              </a:rPr>
              <a:t>https</a:t>
            </a:r>
            <a:r>
              <a:rPr lang="en-US" altLang="ko-KR" sz="700" dirty="0">
                <a:hlinkClick r:id="rId5"/>
              </a:rPr>
              <a:t>://</a:t>
            </a:r>
            <a:r>
              <a:rPr lang="en-US" altLang="ko-KR" sz="700" dirty="0" smtClean="0">
                <a:hlinkClick r:id="rId5"/>
              </a:rPr>
              <a:t>arxiv.org/abs/1611.10012</a:t>
            </a:r>
            <a:endParaRPr lang="en-US" altLang="ko-KR" sz="700" dirty="0"/>
          </a:p>
        </p:txBody>
      </p:sp>
    </p:spTree>
    <p:extLst>
      <p:ext uri="{BB962C8B-B14F-4D97-AF65-F5344CB8AC3E}">
        <p14:creationId xmlns:p14="http://schemas.microsoft.com/office/powerpoint/2010/main" val="83502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Object Detection</a:t>
            </a:r>
            <a:r>
              <a:rPr lang="ko-KR" altLang="en-US" sz="3200" dirty="0"/>
              <a:t>이란</a:t>
            </a:r>
            <a:r>
              <a:rPr lang="en-US" altLang="ko-KR" sz="3200" dirty="0"/>
              <a:t>... 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3482" y="1615590"/>
            <a:ext cx="4761256" cy="45243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lvl="1"/>
            <a:r>
              <a:rPr lang="en-US" altLang="ko-KR" sz="2400" dirty="0" smtClean="0">
                <a:solidFill>
                  <a:srgbClr val="0070C0"/>
                </a:solidFill>
              </a:rPr>
              <a:t>4. Framework </a:t>
            </a:r>
            <a:r>
              <a:rPr lang="ko-KR" altLang="en-US" sz="2400" dirty="0" smtClean="0">
                <a:solidFill>
                  <a:srgbClr val="0070C0"/>
                </a:solidFill>
              </a:rPr>
              <a:t>소개</a:t>
            </a:r>
            <a:endParaRPr lang="en-US" altLang="ko-KR" sz="2400" dirty="0">
              <a:solidFill>
                <a:srgbClr val="0070C0"/>
              </a:solidFill>
            </a:endParaRPr>
          </a:p>
          <a:p>
            <a:pPr lvl="1"/>
            <a:r>
              <a:rPr lang="en-US" altLang="ko-KR" sz="2400" dirty="0" smtClean="0"/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000" dirty="0" smtClean="0"/>
              <a:t>Deep Learning Framework  - TF, </a:t>
            </a:r>
            <a:r>
              <a:rPr lang="en-US" altLang="ko-KR" sz="2000" dirty="0" err="1" smtClean="0"/>
              <a:t>Pytorch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Caffe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Mxnet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BigDL</a:t>
            </a:r>
            <a:r>
              <a:rPr lang="en-US" altLang="ko-KR" sz="2000" dirty="0" smtClean="0"/>
              <a:t>, CNTK….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0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000" dirty="0" err="1" smtClean="0"/>
              <a:t>Tensorflow</a:t>
            </a:r>
            <a:r>
              <a:rPr lang="en-US" altLang="ko-KR" sz="2000" dirty="0" smtClean="0"/>
              <a:t> -&gt; Object Detection </a:t>
            </a:r>
            <a:r>
              <a:rPr lang="ko-KR" altLang="en-US" sz="2000" dirty="0" smtClean="0"/>
              <a:t>전용 </a:t>
            </a:r>
            <a:r>
              <a:rPr lang="en-US" altLang="ko-KR" sz="2000" dirty="0" smtClean="0"/>
              <a:t>API </a:t>
            </a:r>
            <a:r>
              <a:rPr lang="ko-KR" altLang="en-US" sz="2000" dirty="0" smtClean="0"/>
              <a:t>제공</a:t>
            </a:r>
            <a:endParaRPr lang="en-US" altLang="ko-KR" sz="20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0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2000" dirty="0"/>
              <a:t>Object Detection training</a:t>
            </a:r>
            <a:r>
              <a:rPr lang="ko-KR" altLang="en-US" sz="2000" dirty="0"/>
              <a:t>과 </a:t>
            </a:r>
            <a:r>
              <a:rPr lang="en-US" altLang="ko-KR" sz="2000" dirty="0"/>
              <a:t>inference</a:t>
            </a:r>
            <a:r>
              <a:rPr lang="ko-KR" altLang="en-US" sz="2000" dirty="0"/>
              <a:t>를 쉽게 할 수 있는 </a:t>
            </a:r>
            <a:r>
              <a:rPr lang="en-US" altLang="ko-KR" sz="2000" dirty="0"/>
              <a:t>tool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0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2000" dirty="0" smtClean="0"/>
              <a:t>대부분의 모델과 </a:t>
            </a:r>
            <a:r>
              <a:rPr lang="en-US" altLang="ko-KR" sz="2000" dirty="0" smtClean="0"/>
              <a:t>Open source dataset</a:t>
            </a:r>
            <a:r>
              <a:rPr lang="ko-KR" altLang="en-US" sz="2000" dirty="0" smtClean="0"/>
              <a:t>에 대한 </a:t>
            </a:r>
            <a:r>
              <a:rPr lang="en-US" altLang="ko-KR" sz="2000" dirty="0" smtClean="0"/>
              <a:t>pre-trained weight </a:t>
            </a:r>
            <a:r>
              <a:rPr lang="ko-KR" altLang="en-US" sz="2000" dirty="0" smtClean="0"/>
              <a:t>제공</a:t>
            </a:r>
            <a:endParaRPr lang="en-US" altLang="ko-KR" sz="2000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2000" dirty="0" smtClean="0"/>
          </a:p>
        </p:txBody>
      </p:sp>
      <p:pic>
        <p:nvPicPr>
          <p:cNvPr id="7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257" y="827036"/>
            <a:ext cx="6218634" cy="2059625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62906" t="27892" r="13716" b="57716"/>
          <a:stretch/>
        </p:blipFill>
        <p:spPr>
          <a:xfrm>
            <a:off x="5791682" y="3015047"/>
            <a:ext cx="6037784" cy="116153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916563" y="6550223"/>
            <a:ext cx="4275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Source: </a:t>
            </a:r>
            <a:r>
              <a:rPr lang="en-US" altLang="ko-KR" sz="900" dirty="0" smtClean="0">
                <a:hlinkClick r:id="rId4"/>
              </a:rPr>
              <a:t>https</a:t>
            </a:r>
            <a:r>
              <a:rPr lang="en-US" altLang="ko-KR" sz="900" dirty="0">
                <a:hlinkClick r:id="rId4"/>
              </a:rPr>
              <a:t>://</a:t>
            </a:r>
            <a:r>
              <a:rPr lang="en-US" altLang="ko-KR" sz="900" dirty="0" smtClean="0">
                <a:hlinkClick r:id="rId4"/>
              </a:rPr>
              <a:t>github.com/tensorflow/models/tree/master/research/object_detection</a:t>
            </a:r>
            <a:endParaRPr lang="en-US" altLang="ko-KR" sz="900" dirty="0" smtClean="0"/>
          </a:p>
          <a:p>
            <a:endParaRPr lang="en-US" altLang="ko-KR" sz="9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5"/>
          <a:srcRect l="62906" t="20083" r="16351" b="56505"/>
          <a:stretch/>
        </p:blipFill>
        <p:spPr>
          <a:xfrm>
            <a:off x="6194800" y="4405829"/>
            <a:ext cx="5173415" cy="182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144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6490" y="720815"/>
            <a:ext cx="1484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rgbClr val="00B0F0"/>
                </a:solidFill>
              </a:rPr>
              <a:t>실습 순서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 smtClean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 smtClean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37953" y="1161214"/>
            <a:ext cx="11227981" cy="5558562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marL="800100" lvl="1" indent="-342900">
              <a:buFont typeface="+mj-lt"/>
              <a:buAutoNum type="arabicPeriod"/>
            </a:pPr>
            <a:r>
              <a:rPr lang="en-US" altLang="ko-KR" sz="2400" dirty="0">
                <a:solidFill>
                  <a:schemeClr val="bg1"/>
                </a:solidFill>
              </a:rPr>
              <a:t>Object Detection</a:t>
            </a:r>
            <a:r>
              <a:rPr lang="ko-KR" altLang="en-US" sz="2400" dirty="0">
                <a:solidFill>
                  <a:schemeClr val="bg1"/>
                </a:solidFill>
              </a:rPr>
              <a:t>용 </a:t>
            </a:r>
            <a:r>
              <a:rPr lang="en-US" altLang="ko-KR" sz="2400" dirty="0">
                <a:solidFill>
                  <a:schemeClr val="bg1"/>
                </a:solidFill>
              </a:rPr>
              <a:t>dataset </a:t>
            </a:r>
            <a:r>
              <a:rPr lang="ko-KR" altLang="en-US" sz="2400" dirty="0">
                <a:solidFill>
                  <a:schemeClr val="bg1"/>
                </a:solidFill>
              </a:rPr>
              <a:t>만들어 보기 </a:t>
            </a:r>
            <a:r>
              <a:rPr lang="en-US" altLang="ko-KR" sz="2400" dirty="0">
                <a:solidFill>
                  <a:schemeClr val="bg1"/>
                </a:solidFill>
              </a:rPr>
              <a:t>– Data </a:t>
            </a:r>
            <a:r>
              <a:rPr lang="en-US" altLang="ko-KR" sz="2400" dirty="0" smtClean="0">
                <a:solidFill>
                  <a:schemeClr val="bg1"/>
                </a:solidFill>
              </a:rPr>
              <a:t>labeling</a:t>
            </a:r>
          </a:p>
          <a:p>
            <a:pPr marL="800100" lvl="1" indent="-342900">
              <a:buFont typeface="+mj-lt"/>
              <a:buAutoNum type="arabicPeriod"/>
            </a:pPr>
            <a:endParaRPr lang="en-US" altLang="ko-KR" sz="2400" dirty="0" smtClean="0">
              <a:solidFill>
                <a:schemeClr val="bg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2400" dirty="0">
                <a:solidFill>
                  <a:schemeClr val="bg1"/>
                </a:solidFill>
              </a:rPr>
              <a:t>환경 </a:t>
            </a:r>
            <a:r>
              <a:rPr lang="ko-KR" altLang="en-US" sz="2400" dirty="0" err="1">
                <a:solidFill>
                  <a:schemeClr val="bg1"/>
                </a:solidFill>
              </a:rPr>
              <a:t>세팅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ko-KR" sz="2400" dirty="0">
              <a:solidFill>
                <a:schemeClr val="bg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ko-KR" sz="2400" dirty="0" smtClean="0">
                <a:solidFill>
                  <a:schemeClr val="bg1"/>
                </a:solidFill>
              </a:rPr>
              <a:t>Pre-trained model</a:t>
            </a:r>
            <a:r>
              <a:rPr lang="ko-KR" altLang="en-US" sz="2400" dirty="0" smtClean="0">
                <a:solidFill>
                  <a:schemeClr val="bg1"/>
                </a:solidFill>
              </a:rPr>
              <a:t>을 이용하여 </a:t>
            </a:r>
            <a:r>
              <a:rPr lang="en-US" altLang="ko-KR" sz="2400" dirty="0" err="1" smtClean="0">
                <a:solidFill>
                  <a:schemeClr val="bg1"/>
                </a:solidFill>
              </a:rPr>
              <a:t>Tensorflow</a:t>
            </a:r>
            <a:r>
              <a:rPr lang="ko-KR" altLang="en-US" sz="2400" dirty="0" smtClean="0">
                <a:solidFill>
                  <a:schemeClr val="bg1"/>
                </a:solidFill>
              </a:rPr>
              <a:t>로 </a:t>
            </a:r>
            <a:r>
              <a:rPr lang="en-US" altLang="ko-KR" sz="2400" dirty="0" smtClean="0">
                <a:solidFill>
                  <a:schemeClr val="bg1"/>
                </a:solidFill>
              </a:rPr>
              <a:t>Inference</a:t>
            </a:r>
            <a:r>
              <a:rPr lang="ko-KR" altLang="en-US" sz="2400" dirty="0" smtClean="0">
                <a:solidFill>
                  <a:schemeClr val="bg1"/>
                </a:solidFill>
              </a:rPr>
              <a:t>하기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ko-KR" sz="2400" dirty="0">
              <a:solidFill>
                <a:schemeClr val="bg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ko-KR" sz="2400" dirty="0" smtClean="0">
                <a:solidFill>
                  <a:schemeClr val="bg1"/>
                </a:solidFill>
              </a:rPr>
              <a:t>Custom dataset</a:t>
            </a:r>
            <a:r>
              <a:rPr lang="ko-KR" altLang="en-US" sz="2400" dirty="0" smtClean="0">
                <a:solidFill>
                  <a:schemeClr val="bg1"/>
                </a:solidFill>
              </a:rPr>
              <a:t>으로 </a:t>
            </a:r>
            <a:r>
              <a:rPr lang="en-US" altLang="ko-KR" sz="2400" dirty="0" smtClean="0">
                <a:solidFill>
                  <a:schemeClr val="bg1"/>
                </a:solidFill>
              </a:rPr>
              <a:t>Pre-trained model</a:t>
            </a:r>
            <a:r>
              <a:rPr lang="ko-KR" altLang="en-US" sz="2400" dirty="0" smtClean="0">
                <a:solidFill>
                  <a:schemeClr val="bg1"/>
                </a:solidFill>
              </a:rPr>
              <a:t>을 </a:t>
            </a:r>
            <a:r>
              <a:rPr lang="en-US" altLang="ko-KR" sz="2400" dirty="0" err="1" smtClean="0">
                <a:solidFill>
                  <a:schemeClr val="bg1"/>
                </a:solidFill>
              </a:rPr>
              <a:t>finetuning</a:t>
            </a: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</a:rPr>
              <a:t>하기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ko-KR" sz="2400" dirty="0" smtClean="0">
              <a:solidFill>
                <a:schemeClr val="bg1"/>
              </a:solidFill>
            </a:endParaRPr>
          </a:p>
          <a:p>
            <a:pPr lvl="1"/>
            <a:r>
              <a:rPr lang="en-US" altLang="ko-KR" sz="2400" dirty="0" smtClean="0">
                <a:solidFill>
                  <a:schemeClr val="bg1"/>
                </a:solidFill>
              </a:rPr>
              <a:t>4-1. Dataset </a:t>
            </a:r>
            <a:r>
              <a:rPr lang="ko-KR" altLang="en-US" sz="2400" dirty="0" smtClean="0">
                <a:solidFill>
                  <a:schemeClr val="bg1"/>
                </a:solidFill>
              </a:rPr>
              <a:t>변환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ko-KR" sz="2400" dirty="0" smtClean="0">
              <a:solidFill>
                <a:schemeClr val="bg1"/>
              </a:solidFill>
            </a:endParaRPr>
          </a:p>
          <a:p>
            <a:pPr lvl="1"/>
            <a:r>
              <a:rPr lang="en-US" altLang="ko-KR" sz="2400" dirty="0" smtClean="0">
                <a:solidFill>
                  <a:schemeClr val="bg1"/>
                </a:solidFill>
              </a:rPr>
              <a:t>4-2. Training</a:t>
            </a:r>
          </a:p>
          <a:p>
            <a:pPr marL="800100" lvl="1" indent="-342900">
              <a:buFont typeface="+mj-lt"/>
              <a:buAutoNum type="arabicPeriod"/>
            </a:pPr>
            <a:endParaRPr lang="en-US" altLang="ko-KR" sz="2400" dirty="0" smtClean="0">
              <a:solidFill>
                <a:schemeClr val="bg1"/>
              </a:solidFill>
            </a:endParaRPr>
          </a:p>
          <a:p>
            <a:pPr lvl="1"/>
            <a:r>
              <a:rPr lang="en-US" altLang="ko-KR" sz="2400" dirty="0" smtClean="0">
                <a:solidFill>
                  <a:schemeClr val="bg1"/>
                </a:solidFill>
              </a:rPr>
              <a:t>4-3. </a:t>
            </a:r>
            <a:r>
              <a:rPr lang="en-US" altLang="ko-KR" sz="2400" dirty="0" err="1" smtClean="0">
                <a:solidFill>
                  <a:schemeClr val="bg1"/>
                </a:solidFill>
              </a:rPr>
              <a:t>Tensorboard</a:t>
            </a:r>
            <a:r>
              <a:rPr lang="ko-KR" altLang="en-US" sz="2400" dirty="0" smtClean="0">
                <a:solidFill>
                  <a:schemeClr val="bg1"/>
                </a:solidFill>
              </a:rPr>
              <a:t>를 이용하여 </a:t>
            </a:r>
            <a:r>
              <a:rPr lang="en-US" altLang="ko-KR" sz="2400" dirty="0" smtClean="0">
                <a:solidFill>
                  <a:schemeClr val="bg1"/>
                </a:solidFill>
              </a:rPr>
              <a:t>learning curve </a:t>
            </a:r>
            <a:r>
              <a:rPr lang="ko-KR" altLang="en-US" sz="2400" dirty="0" smtClean="0">
                <a:solidFill>
                  <a:schemeClr val="bg1"/>
                </a:solidFill>
              </a:rPr>
              <a:t>확인</a:t>
            </a: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</a:p>
          <a:p>
            <a:pPr marL="800100" lvl="1" indent="-342900">
              <a:buFont typeface="+mj-lt"/>
              <a:buAutoNum type="arabicPeriod"/>
            </a:pPr>
            <a:endParaRPr lang="en-US" altLang="ko-KR" sz="2400" dirty="0" smtClean="0">
              <a:solidFill>
                <a:schemeClr val="bg1"/>
              </a:solidFill>
            </a:endParaRPr>
          </a:p>
          <a:p>
            <a:pPr lvl="1"/>
            <a:r>
              <a:rPr lang="en-US" altLang="ko-KR" sz="2400" dirty="0" smtClean="0">
                <a:solidFill>
                  <a:schemeClr val="bg1"/>
                </a:solidFill>
              </a:rPr>
              <a:t>4-4. Evaluation</a:t>
            </a:r>
            <a:endParaRPr lang="en-US" altLang="ko-KR" dirty="0"/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7" name="Rounded Rectangle 26"/>
          <p:cNvSpPr/>
          <p:nvPr/>
        </p:nvSpPr>
        <p:spPr>
          <a:xfrm>
            <a:off x="770020" y="3277222"/>
            <a:ext cx="10953551" cy="3434316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570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60492" y="1135635"/>
            <a:ext cx="10871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Image crawler </a:t>
            </a:r>
            <a:r>
              <a:rPr lang="ko-KR" altLang="en-US" sz="2400" dirty="0" smtClean="0"/>
              <a:t>설치 </a:t>
            </a:r>
            <a:r>
              <a:rPr lang="en-US" altLang="ko-KR" sz="2400" dirty="0" smtClean="0"/>
              <a:t>(</a:t>
            </a:r>
            <a:r>
              <a:rPr lang="en-US" altLang="ko-KR" sz="2400" dirty="0" err="1" smtClean="0"/>
              <a:t>icrawler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패키지 사용</a:t>
            </a:r>
            <a:r>
              <a:rPr lang="en-US" altLang="ko-KR" sz="2400" dirty="0" smtClean="0"/>
              <a:t>)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480710" y="1575098"/>
            <a:ext cx="11486707" cy="163121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apt-get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install -y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mkdir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tf_resnet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; cd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tf_resnet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git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clone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https://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github.com/eogns282/lecture_0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mv lecture_0/* ./ </a:t>
            </a:r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pip3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install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icrawler</a:t>
            </a:r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" y="617042"/>
            <a:ext cx="3177793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1</a:t>
            </a:r>
            <a:r>
              <a:rPr lang="en-US" altLang="ko-KR" sz="2000" dirty="0" smtClean="0"/>
              <a:t>. Data crawling and labeling</a:t>
            </a:r>
            <a:endParaRPr lang="en-US" altLang="ko-KR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0492" y="3159451"/>
            <a:ext cx="10871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Image crawling </a:t>
            </a:r>
            <a:r>
              <a:rPr lang="ko-KR" altLang="en-US" sz="2400" dirty="0" smtClean="0"/>
              <a:t>후</a:t>
            </a:r>
            <a:r>
              <a:rPr lang="en-US" altLang="ko-KR" sz="2400" dirty="0" smtClean="0"/>
              <a:t>, labeling </a:t>
            </a:r>
            <a:r>
              <a:rPr lang="ko-KR" altLang="en-US" sz="2400" dirty="0" smtClean="0"/>
              <a:t>프로그램 실행 </a:t>
            </a:r>
            <a:r>
              <a:rPr lang="en-US" altLang="ko-KR" sz="2400" dirty="0" smtClean="0"/>
              <a:t>(</a:t>
            </a:r>
            <a:r>
              <a:rPr lang="en-US" altLang="ko-KR" sz="2400" dirty="0" err="1" smtClean="0"/>
              <a:t>labelImg</a:t>
            </a:r>
            <a:r>
              <a:rPr lang="en-US" altLang="ko-KR" sz="2400" dirty="0"/>
              <a:t>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80710" y="3618164"/>
            <a:ext cx="11486707" cy="132343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python3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crawl.py</a:t>
            </a:r>
            <a:endParaRPr lang="en-US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bash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crawl.sh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cd </a:t>
            </a:r>
            <a:r>
              <a:rPr lang="en-US" altLang="ko-KR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labelImg</a:t>
            </a:r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python3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labelImg.py </a:t>
            </a:r>
            <a:endParaRPr lang="en-US" altLang="ko-KR" sz="2000" dirty="0" smtClean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55545" y="4947123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ko-KR" sz="2000" b="1" dirty="0" smtClean="0"/>
              <a:t>crawl.py </a:t>
            </a:r>
            <a:r>
              <a:rPr lang="ko-KR" altLang="en-US" sz="2000" b="1" dirty="0" smtClean="0"/>
              <a:t>내부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83452" y="5395074"/>
            <a:ext cx="11213132" cy="13234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greedy_crawler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GreedyImageCrawler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(storage={'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root_dir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': '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crawl_image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/dog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'})</a:t>
            </a:r>
          </a:p>
          <a:p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</a:t>
            </a:r>
            <a:r>
              <a:rPr lang="da-DK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greedy_crawler.crawl(domains='http://amazing-creature.blogspot.com/2013/03/cute-puppy-pictures-30-pics.html', max_num=10, min_size=(200, 200</a:t>
            </a:r>
            <a:r>
              <a:rPr lang="da-DK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))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6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OpenVINO</a:t>
            </a:r>
            <a:r>
              <a:rPr lang="ko-KR" altLang="en-US" dirty="0"/>
              <a:t>의 </a:t>
            </a:r>
            <a:r>
              <a:rPr lang="en-US" altLang="ko-KR" dirty="0"/>
              <a:t>Deep Learning Toolkit</a:t>
            </a:r>
            <a:r>
              <a:rPr lang="ko-KR" altLang="en-US" dirty="0"/>
              <a:t>을 사용하여 </a:t>
            </a:r>
            <a:r>
              <a:rPr lang="en-US" altLang="ko-KR" dirty="0"/>
              <a:t>S/W </a:t>
            </a:r>
            <a:r>
              <a:rPr lang="ko-KR" altLang="en-US" dirty="0"/>
              <a:t>구현하기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" y="603857"/>
            <a:ext cx="3177793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/>
              <a:t>1. Data crawling and labeling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l="50270" t="1946" r="7621" b="4000"/>
          <a:stretch/>
        </p:blipFill>
        <p:spPr>
          <a:xfrm>
            <a:off x="930875" y="1588742"/>
            <a:ext cx="6137190" cy="4283677"/>
          </a:xfrm>
          <a:prstGeom prst="rect">
            <a:avLst/>
          </a:prstGeom>
        </p:spPr>
      </p:pic>
      <p:sp>
        <p:nvSpPr>
          <p:cNvPr id="8" name="Rectangle 1"/>
          <p:cNvSpPr/>
          <p:nvPr/>
        </p:nvSpPr>
        <p:spPr>
          <a:xfrm>
            <a:off x="8050096" y="2406696"/>
            <a:ext cx="2980025" cy="93786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prstClr val="black"/>
                </a:solidFill>
              </a:rPr>
              <a:t>단축키</a:t>
            </a:r>
            <a:endParaRPr lang="en-US" altLang="ko-KR" sz="2000" dirty="0" smtClean="0">
              <a:solidFill>
                <a:prstClr val="black"/>
              </a:solidFill>
            </a:endParaRPr>
          </a:p>
          <a:p>
            <a:pPr algn="ctr"/>
            <a:r>
              <a:rPr lang="en-US" sz="1400" dirty="0" smtClean="0">
                <a:solidFill>
                  <a:prstClr val="black"/>
                </a:solidFill>
              </a:rPr>
              <a:t>W -  Bounding box </a:t>
            </a:r>
            <a:r>
              <a:rPr lang="ko-KR" altLang="en-US" sz="1400" dirty="0" smtClean="0">
                <a:solidFill>
                  <a:prstClr val="black"/>
                </a:solidFill>
              </a:rPr>
              <a:t>활성화</a:t>
            </a:r>
            <a:endParaRPr lang="en-US" altLang="ko-KR" sz="1400" dirty="0" smtClean="0">
              <a:solidFill>
                <a:prstClr val="black"/>
              </a:solidFill>
            </a:endParaRPr>
          </a:p>
          <a:p>
            <a:pPr algn="ctr"/>
            <a:r>
              <a:rPr lang="en-US" sz="1400" dirty="0" smtClean="0">
                <a:solidFill>
                  <a:prstClr val="black"/>
                </a:solidFill>
              </a:rPr>
              <a:t>Ctrl + s - </a:t>
            </a:r>
            <a:r>
              <a:rPr lang="ko-KR" altLang="en-US" sz="1400" dirty="0" smtClean="0">
                <a:solidFill>
                  <a:prstClr val="black"/>
                </a:solidFill>
              </a:rPr>
              <a:t>저장</a:t>
            </a:r>
            <a:endParaRPr lang="en-US" sz="1400" dirty="0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188410" y="3620817"/>
            <a:ext cx="2998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</a:t>
            </a:r>
            <a:r>
              <a:rPr lang="ko-KR" altLang="en-US" sz="2400" dirty="0" smtClean="0"/>
              <a:t>장 </a:t>
            </a:r>
            <a:r>
              <a:rPr lang="en-US" altLang="ko-KR" sz="2400" dirty="0" smtClean="0"/>
              <a:t>labeling </a:t>
            </a:r>
            <a:r>
              <a:rPr lang="ko-KR" altLang="en-US" sz="2400" dirty="0" smtClean="0"/>
              <a:t>해보기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7874061" y="4217896"/>
            <a:ext cx="33320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chemeClr val="accent5"/>
                </a:solidFill>
              </a:rPr>
              <a:t>실제로는 많은 양의 데이터 필요 </a:t>
            </a:r>
            <a:endParaRPr lang="en-US" altLang="ko-KR" sz="1400" b="1" dirty="0" smtClean="0">
              <a:solidFill>
                <a:schemeClr val="accent5"/>
              </a:solidFill>
            </a:endParaRPr>
          </a:p>
          <a:p>
            <a:pPr algn="ctr"/>
            <a:r>
              <a:rPr lang="en-US" altLang="ko-KR" sz="1400" b="1" dirty="0" smtClean="0">
                <a:solidFill>
                  <a:schemeClr val="accent5"/>
                </a:solidFill>
              </a:rPr>
              <a:t>-&gt; 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실습을 위해서 따로 준비 되어 있음</a:t>
            </a:r>
            <a:endParaRPr lang="en-US" sz="14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308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7555" y="234525"/>
            <a:ext cx="614014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prstClr val="black"/>
                </a:solidFill>
              </a:rPr>
              <a:t>OpenVINO</a:t>
            </a:r>
            <a:r>
              <a:rPr lang="ko-KR" altLang="en-US" dirty="0">
                <a:solidFill>
                  <a:prstClr val="black"/>
                </a:solidFill>
              </a:rPr>
              <a:t>의 </a:t>
            </a:r>
            <a:r>
              <a:rPr lang="en-US" altLang="ko-KR" dirty="0">
                <a:solidFill>
                  <a:prstClr val="black"/>
                </a:solidFill>
              </a:rPr>
              <a:t>Deep Learning Toolkit</a:t>
            </a:r>
            <a:r>
              <a:rPr lang="ko-KR" altLang="en-US" dirty="0">
                <a:solidFill>
                  <a:prstClr val="black"/>
                </a:solidFill>
              </a:rPr>
              <a:t>을 사용하여 </a:t>
            </a:r>
            <a:r>
              <a:rPr lang="en-US" altLang="ko-KR" dirty="0">
                <a:solidFill>
                  <a:prstClr val="black"/>
                </a:solidFill>
              </a:rPr>
              <a:t>S/W </a:t>
            </a:r>
            <a:r>
              <a:rPr lang="ko-KR" altLang="en-US" dirty="0">
                <a:solidFill>
                  <a:prstClr val="black"/>
                </a:solidFill>
              </a:rPr>
              <a:t>구현하기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51054" y="2955715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ko-KR" sz="2000" b="1" dirty="0" err="1" smtClean="0"/>
              <a:t>Tensorflow</a:t>
            </a:r>
            <a:r>
              <a:rPr lang="en-US" altLang="ko-KR" sz="2000" b="1" dirty="0" smtClean="0"/>
              <a:t> Docker </a:t>
            </a:r>
            <a:r>
              <a:rPr lang="ko-KR" altLang="en-US" sz="2000" b="1" dirty="0" smtClean="0"/>
              <a:t>이용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98433" y="3791476"/>
            <a:ext cx="10490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5"/>
                </a:solidFill>
              </a:rPr>
              <a:t>- TF</a:t>
            </a:r>
            <a:r>
              <a:rPr lang="ko-KR" altLang="en-US" b="1" dirty="0" smtClean="0">
                <a:solidFill>
                  <a:schemeClr val="accent5"/>
                </a:solidFill>
              </a:rPr>
              <a:t>를 사용하기 위한 기본적인 환경 세팅이 되어 있는 가상환경에서 </a:t>
            </a:r>
            <a:r>
              <a:rPr lang="en-US" altLang="ko-KR" b="1" dirty="0" smtClean="0">
                <a:solidFill>
                  <a:schemeClr val="accent5"/>
                </a:solidFill>
              </a:rPr>
              <a:t>TF </a:t>
            </a:r>
            <a:r>
              <a:rPr lang="en-US" altLang="ko-KR" b="1" dirty="0" err="1" smtClean="0">
                <a:solidFill>
                  <a:schemeClr val="accent5"/>
                </a:solidFill>
              </a:rPr>
              <a:t>docker</a:t>
            </a:r>
            <a:r>
              <a:rPr lang="en-US" altLang="ko-KR" b="1" dirty="0">
                <a:solidFill>
                  <a:schemeClr val="accent5"/>
                </a:solidFill>
              </a:rPr>
              <a:t> </a:t>
            </a:r>
            <a:r>
              <a:rPr lang="en-US" altLang="ko-KR" b="1" dirty="0" smtClean="0">
                <a:solidFill>
                  <a:schemeClr val="accent5"/>
                </a:solidFill>
              </a:rPr>
              <a:t>image download. </a:t>
            </a:r>
            <a:endParaRPr lang="en-US" b="1" dirty="0">
              <a:solidFill>
                <a:schemeClr val="accent5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" y="617042"/>
            <a:ext cx="1519968" cy="400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sz="2000" dirty="0" smtClean="0"/>
              <a:t>2. </a:t>
            </a:r>
            <a:r>
              <a:rPr lang="ko-KR" altLang="en-US" sz="2000" dirty="0" smtClean="0"/>
              <a:t>환경 </a:t>
            </a:r>
            <a:r>
              <a:rPr lang="ko-KR" altLang="en-US" sz="2000" dirty="0" err="1" smtClean="0"/>
              <a:t>세팅</a:t>
            </a:r>
            <a:endParaRPr lang="en-US" altLang="ko-KR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1" y="19082"/>
            <a:ext cx="1219199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prstClr val="black"/>
                </a:solidFill>
              </a:rPr>
              <a:t>Object Detection </a:t>
            </a:r>
            <a:r>
              <a:rPr lang="ko-KR" altLang="en-US" sz="3200" dirty="0">
                <a:solidFill>
                  <a:prstClr val="black"/>
                </a:solidFill>
              </a:rPr>
              <a:t>실습하기</a:t>
            </a:r>
            <a:endParaRPr lang="en-US" altLang="ko-KR" sz="3200" dirty="0">
              <a:solidFill>
                <a:prstClr val="black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11023" y="4370126"/>
            <a:ext cx="7599655" cy="101566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pull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/tensorflow:1.13.1-py3</a:t>
            </a:r>
          </a:p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run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-it --rm -p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8888:8888 -p 6006:6006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tensorflow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/tensorflow:1.13.1-py3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bash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51054" y="1064018"/>
            <a:ext cx="103847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2000" b="1" dirty="0" smtClean="0"/>
              <a:t>서버 접속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78961" y="1502343"/>
            <a:ext cx="7599655" cy="193899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ssh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miruware@miruware.iptime.org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-p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2000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-L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8888:localhost:8888 -L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6006:localhost:6006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ssh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-X -p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8005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ai@gw.teratec.co.kr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L 8888:localhost:8888 -L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6006:localhost:6006 </a:t>
            </a:r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firefox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&amp;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0" name="Rectangle 1"/>
          <p:cNvSpPr/>
          <p:nvPr/>
        </p:nvSpPr>
        <p:spPr>
          <a:xfrm>
            <a:off x="8820207" y="4390210"/>
            <a:ext cx="2980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prstClr val="black"/>
                </a:solidFill>
              </a:rPr>
              <a:t>Docker image download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21" name="Down Arrow 13"/>
          <p:cNvSpPr/>
          <p:nvPr/>
        </p:nvSpPr>
        <p:spPr>
          <a:xfrm>
            <a:off x="10218182" y="4944112"/>
            <a:ext cx="184071" cy="167939"/>
          </a:xfrm>
          <a:prstGeom prst="down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2" name="Rectangle 12"/>
          <p:cNvSpPr/>
          <p:nvPr/>
        </p:nvSpPr>
        <p:spPr>
          <a:xfrm>
            <a:off x="8820206" y="5165455"/>
            <a:ext cx="2980025" cy="5004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prstClr val="black"/>
                </a:solidFill>
              </a:rPr>
              <a:t>Docker image </a:t>
            </a:r>
            <a:r>
              <a:rPr lang="ko-KR" altLang="en-US" sz="1600" dirty="0" smtClean="0">
                <a:solidFill>
                  <a:prstClr val="black"/>
                </a:solidFill>
              </a:rPr>
              <a:t>실행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28255" y="6039006"/>
            <a:ext cx="7599655" cy="101566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sudo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-i</a:t>
            </a:r>
          </a:p>
          <a:p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kill $(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 smtClean="0">
                <a:solidFill>
                  <a:srgbClr val="FFFF00"/>
                </a:solidFill>
                <a:latin typeface="Consolas" panose="020B0609020204030204" pitchFamily="49" charset="0"/>
              </a:rPr>
              <a:t>ps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-q -f </a:t>
            </a:r>
            <a:r>
              <a:rPr lang="en-US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status=running)</a:t>
            </a:r>
          </a:p>
          <a:p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rm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$(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docker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ps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-q </a:t>
            </a:r>
            <a:r>
              <a:rPr lang="en-US" altLang="ko-KR" sz="20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f </a:t>
            </a:r>
            <a:r>
              <a:rPr lang="en-US" altLang="ko-KR" sz="20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status=exited)</a:t>
            </a:r>
            <a:endParaRPr lang="en-US" altLang="ko-KR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26340" y="5685202"/>
            <a:ext cx="77690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accent5"/>
                </a:solidFill>
              </a:rPr>
              <a:t>- </a:t>
            </a:r>
            <a:r>
              <a:rPr lang="ko-KR" altLang="en-US" b="1" dirty="0" smtClean="0">
                <a:solidFill>
                  <a:schemeClr val="accent5"/>
                </a:solidFill>
              </a:rPr>
              <a:t>위의 명령어에서 에러가 날경우 하기 코드를 먼저 실행 합니다</a:t>
            </a:r>
            <a:r>
              <a:rPr lang="en-US" altLang="ko-KR" b="1" dirty="0" smtClean="0">
                <a:solidFill>
                  <a:schemeClr val="accent5"/>
                </a:solidFill>
              </a:rPr>
              <a:t>.</a:t>
            </a:r>
            <a:endParaRPr lang="en-US" altLang="ko-KR" b="1" dirty="0">
              <a:solidFill>
                <a:schemeClr val="accent5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6304" y="1507726"/>
            <a:ext cx="2643756" cy="203132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  <a:r>
              <a:rPr lang="ko-KR" altLang="en-US" dirty="0" smtClean="0"/>
              <a:t>각자 다르게 설정</a:t>
            </a:r>
            <a:endParaRPr lang="en-US" altLang="ko-KR" dirty="0" smtClean="0"/>
          </a:p>
          <a:p>
            <a:r>
              <a:rPr lang="en-US" altLang="ko-KR" dirty="0" err="1" smtClean="0"/>
              <a:t>ai@gw</a:t>
            </a:r>
            <a:r>
              <a:rPr lang="en-US" altLang="ko-KR" dirty="0" smtClean="0"/>
              <a:t> ai1@gw ai2@gw</a:t>
            </a:r>
          </a:p>
          <a:p>
            <a:r>
              <a:rPr lang="en-US" altLang="ko-KR" dirty="0" smtClean="0"/>
              <a:t>-L 8888~88890:8888</a:t>
            </a:r>
          </a:p>
          <a:p>
            <a:r>
              <a:rPr lang="en-US" altLang="ko-KR" dirty="0" smtClean="0"/>
              <a:t>-L 6006~6008:6006</a:t>
            </a:r>
          </a:p>
          <a:p>
            <a:endParaRPr lang="en-US" altLang="ko-KR" dirty="0"/>
          </a:p>
          <a:p>
            <a:r>
              <a:rPr lang="en-US" altLang="ko-KR" dirty="0">
                <a:latin typeface="Consolas" panose="020B0609020204030204" pitchFamily="49" charset="0"/>
              </a:rPr>
              <a:t>Pw : </a:t>
            </a:r>
            <a:r>
              <a:rPr lang="en-US" altLang="ko-KR" dirty="0" smtClean="0">
                <a:latin typeface="Consolas" panose="020B0609020204030204" pitchFamily="49" charset="0"/>
              </a:rPr>
              <a:t>123123</a:t>
            </a:r>
          </a:p>
          <a:p>
            <a:endParaRPr lang="ko-KR" altLang="en-US" dirty="0"/>
          </a:p>
        </p:txBody>
      </p:sp>
      <p:sp>
        <p:nvSpPr>
          <p:cNvPr id="26" name="Rectangle 12"/>
          <p:cNvSpPr/>
          <p:nvPr/>
        </p:nvSpPr>
        <p:spPr>
          <a:xfrm>
            <a:off x="8820206" y="6063126"/>
            <a:ext cx="2980025" cy="68376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prstClr val="black"/>
                </a:solidFill>
              </a:rPr>
              <a:t>실행중인 모든 컨테이너 강제 종료</a:t>
            </a:r>
            <a:endParaRPr lang="en-US" altLang="ko-KR" sz="1200" dirty="0" smtClean="0">
              <a:solidFill>
                <a:prstClr val="black"/>
              </a:solidFill>
            </a:endParaRPr>
          </a:p>
          <a:p>
            <a:pPr algn="ctr"/>
            <a:r>
              <a:rPr lang="ko-KR" altLang="en-US" sz="1200" dirty="0" smtClean="0">
                <a:solidFill>
                  <a:prstClr val="black"/>
                </a:solidFill>
              </a:rPr>
              <a:t>종료된 모든 컨테이너 삭제</a:t>
            </a:r>
            <a:endParaRPr lang="en-US" sz="1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77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4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heme4" id="{B263C397-AFDD-4E22-8F54-374F23922FDD}" vid="{6243BB3B-57FB-40F7-9059-36A6CE35638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28768</TotalTime>
  <Words>1711</Words>
  <Application>Microsoft Office PowerPoint</Application>
  <PresentationFormat>Widescreen</PresentationFormat>
  <Paragraphs>343</Paragraphs>
  <Slides>27</Slides>
  <Notes>15</Notes>
  <HiddenSlides>2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9" baseType="lpstr">
      <vt:lpstr>맑은 고딕</vt:lpstr>
      <vt:lpstr>Arial</vt:lpstr>
      <vt:lpstr>Arial Black</vt:lpstr>
      <vt:lpstr>Calibri</vt:lpstr>
      <vt:lpstr>Calibri Light</vt:lpstr>
      <vt:lpstr>Cambria Math</vt:lpstr>
      <vt:lpstr>Consolas</vt:lpstr>
      <vt:lpstr>Intel Clear</vt:lpstr>
      <vt:lpstr>Intel Clear Pro</vt:lpstr>
      <vt:lpstr>Wingdings</vt:lpstr>
      <vt:lpstr>Office Theme</vt:lpstr>
      <vt:lpstr>Theme4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Trained model copy</vt:lpstr>
      <vt:lpstr>Trained model copy</vt:lpstr>
      <vt:lpstr>PowerPoint Presentation</vt:lpstr>
      <vt:lpstr>PowerPoint Presentation</vt:lpstr>
      <vt:lpstr>PowerPoint Presentation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OpenVINO Toolkit 소개  및   사용 해 보기</dc:title>
  <dc:creator>Park, Seunghyuk H</dc:creator>
  <cp:keywords>CTPClassification=CTP_NT, CTPClassification=CTP_ITS</cp:keywords>
  <cp:lastModifiedBy>Lee, Ike</cp:lastModifiedBy>
  <cp:revision>543</cp:revision>
  <cp:lastPrinted>2018-10-08T09:15:55Z</cp:lastPrinted>
  <dcterms:created xsi:type="dcterms:W3CDTF">2018-06-16T22:45:16Z</dcterms:created>
  <dcterms:modified xsi:type="dcterms:W3CDTF">2019-03-21T08:25:39Z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64e0c077-ad51-4f51-93cd-24f67e26cec5</vt:lpwstr>
  </property>
  <property fmtid="{D5CDD505-2E9C-101B-9397-08002B2CF9AE}" pid="3" name="CTP_TimeStamp">
    <vt:lpwstr>2018-10-16 16:36:19Z</vt:lpwstr>
  </property>
  <property fmtid="{D5CDD505-2E9C-101B-9397-08002B2CF9AE}" pid="4" name="CTP_BU">
    <vt:lpwstr>SALES AND MARKETING GROUP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CTP_ITS</vt:lpwstr>
  </property>
  <property fmtid="{D5CDD505-2E9C-101B-9397-08002B2CF9AE}" pid="8" name="Tfs.IsStoryboard">
    <vt:bool>true</vt:bool>
  </property>
</Properties>
</file>

<file path=docProps/thumbnail.jpeg>
</file>